
<file path=[Content_Types].xml><?xml version="1.0" encoding="utf-8"?>
<Types xmlns="http://schemas.openxmlformats.org/package/2006/content-types">
  <Default Extension="xml" ContentType="application/xml"/>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 id="2147483924" r:id="rId7"/>
  </p:sldMasterIdLst>
  <p:notesMasterIdLst>
    <p:notesMasterId r:id="rId44"/>
  </p:notesMasterIdLst>
  <p:handoutMasterIdLst>
    <p:handoutMasterId r:id="rId45"/>
  </p:handoutMasterIdLst>
  <p:sldIdLst>
    <p:sldId id="368" r:id="rId8"/>
    <p:sldId id="474" r:id="rId9"/>
    <p:sldId id="570" r:id="rId10"/>
    <p:sldId id="504" r:id="rId11"/>
    <p:sldId id="534" r:id="rId12"/>
    <p:sldId id="543" r:id="rId13"/>
    <p:sldId id="545" r:id="rId14"/>
    <p:sldId id="546" r:id="rId15"/>
    <p:sldId id="541" r:id="rId16"/>
    <p:sldId id="539" r:id="rId17"/>
    <p:sldId id="540" r:id="rId18"/>
    <p:sldId id="537" r:id="rId19"/>
    <p:sldId id="547" r:id="rId20"/>
    <p:sldId id="548" r:id="rId21"/>
    <p:sldId id="549" r:id="rId22"/>
    <p:sldId id="569" r:id="rId23"/>
    <p:sldId id="550" r:id="rId24"/>
    <p:sldId id="551" r:id="rId25"/>
    <p:sldId id="552" r:id="rId26"/>
    <p:sldId id="533" r:id="rId27"/>
    <p:sldId id="556" r:id="rId28"/>
    <p:sldId id="555" r:id="rId29"/>
    <p:sldId id="557" r:id="rId30"/>
    <p:sldId id="553" r:id="rId31"/>
    <p:sldId id="554" r:id="rId32"/>
    <p:sldId id="558" r:id="rId33"/>
    <p:sldId id="560" r:id="rId34"/>
    <p:sldId id="559" r:id="rId35"/>
    <p:sldId id="561" r:id="rId36"/>
    <p:sldId id="562" r:id="rId37"/>
    <p:sldId id="563" r:id="rId38"/>
    <p:sldId id="564" r:id="rId39"/>
    <p:sldId id="565" r:id="rId40"/>
    <p:sldId id="568" r:id="rId41"/>
    <p:sldId id="567" r:id="rId42"/>
    <p:sldId id="566" r:id="rId4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474"/>
            <p14:sldId id="570"/>
            <p14:sldId id="504"/>
            <p14:sldId id="534"/>
            <p14:sldId id="543"/>
            <p14:sldId id="545"/>
            <p14:sldId id="546"/>
            <p14:sldId id="541"/>
            <p14:sldId id="539"/>
            <p14:sldId id="540"/>
            <p14:sldId id="537"/>
            <p14:sldId id="547"/>
            <p14:sldId id="548"/>
            <p14:sldId id="549"/>
            <p14:sldId id="569"/>
            <p14:sldId id="550"/>
            <p14:sldId id="551"/>
            <p14:sldId id="552"/>
            <p14:sldId id="533"/>
            <p14:sldId id="556"/>
            <p14:sldId id="555"/>
            <p14:sldId id="557"/>
            <p14:sldId id="553"/>
            <p14:sldId id="554"/>
            <p14:sldId id="558"/>
            <p14:sldId id="560"/>
            <p14:sldId id="559"/>
            <p14:sldId id="561"/>
            <p14:sldId id="562"/>
            <p14:sldId id="563"/>
            <p14:sldId id="564"/>
            <p14:sldId id="565"/>
            <p14:sldId id="568"/>
            <p14:sldId id="567"/>
            <p14:sldId id="566"/>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FFFFFF"/>
    <a:srgbClr val="D9D9D9"/>
    <a:srgbClr val="C4C4C4"/>
    <a:srgbClr val="ADADAD"/>
    <a:srgbClr val="0085C3"/>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4" autoAdjust="0"/>
    <p:restoredTop sz="93294" autoAdjust="0"/>
  </p:normalViewPr>
  <p:slideViewPr>
    <p:cSldViewPr snapToGrid="0">
      <p:cViewPr varScale="1">
        <p:scale>
          <a:sx n="146" d="100"/>
          <a:sy n="146" d="100"/>
        </p:scale>
        <p:origin x="824" y="176"/>
      </p:cViewPr>
      <p:guideLst>
        <p:guide orient="horz" pos="1620"/>
        <p:guide pos="2880"/>
      </p:guideLst>
    </p:cSldViewPr>
  </p:slideViewPr>
  <p:outlineViewPr>
    <p:cViewPr>
      <p:scale>
        <a:sx n="33" d="100"/>
        <a:sy n="33" d="100"/>
      </p:scale>
      <p:origin x="0" y="-5804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1" d="100"/>
          <a:sy n="91" d="100"/>
        </p:scale>
        <p:origin x="-198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393700" y="692150"/>
            <a:ext cx="6070600" cy="3416300"/>
          </a:xfrm>
          <a:ln cap="flat"/>
        </p:spPr>
      </p:sp>
      <p:sp>
        <p:nvSpPr>
          <p:cNvPr id="1024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3382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4.xml"/><Relationship Id="rId13" Type="http://schemas.openxmlformats.org/officeDocument/2006/relationships/image" Target="../media/image6.wmf"/><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11/21/17</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smtClean="0"/>
              <a:t>COMS 4111 – </a:t>
            </a:r>
            <a:r>
              <a:rPr lang="en-US" sz="900" b="0" i="0" kern="1200" dirty="0" smtClean="0">
                <a:solidFill>
                  <a:schemeClr val="tx1"/>
                </a:solidFill>
                <a:effectLst/>
                <a:latin typeface="Arial" charset="0"/>
                <a:ea typeface="+mn-ea"/>
                <a:cs typeface="+mn-cs"/>
              </a:rPr>
              <a:t>Introduction to Databases</a:t>
            </a:r>
            <a:r>
              <a:rPr lang="en-US" sz="900" b="0" i="1" kern="1200" dirty="0" smtClean="0">
                <a:solidFill>
                  <a:schemeClr val="tx1"/>
                </a:solidFill>
                <a:effectLst/>
                <a:latin typeface="Arial" charset="0"/>
                <a:ea typeface="+mn-ea"/>
                <a:cs typeface="+mn-cs"/>
              </a:rPr>
              <a:t>:</a:t>
            </a:r>
            <a:br>
              <a:rPr lang="en-US" sz="900" b="0" i="1" kern="1200" dirty="0" smtClean="0">
                <a:solidFill>
                  <a:schemeClr val="tx1"/>
                </a:solidFill>
                <a:effectLst/>
                <a:latin typeface="Arial" charset="0"/>
                <a:ea typeface="+mn-ea"/>
                <a:cs typeface="+mn-cs"/>
              </a:rPr>
            </a:br>
            <a:r>
              <a:rPr lang="en-US" sz="900" i="1" dirty="0" smtClean="0"/>
              <a:t>Lecture 19:  Database Applications (I), Transactions (I)</a:t>
            </a:r>
            <a:endParaRPr lang="en-US" sz="1050" i="1" dirty="0" smtClean="0"/>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11/21/17</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11/21/17</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11/21/17</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eaLnBrk="0" hangingPunct="0"/>
            <a:r>
              <a:rPr lang="en-US" altLang="en-US" sz="1050" smtClean="0">
                <a:solidFill>
                  <a:srgbClr val="005400"/>
                </a:solidFill>
                <a:latin typeface="Book Antiqua" charset="0"/>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eaLnBrk="0" hangingPunct="0"/>
            <a:fld id="{D73A691F-31CF-DF43-9690-46F8C634ED48}" type="slidenum">
              <a:rPr lang="en-US" altLang="en-US" sz="1050" smtClean="0">
                <a:solidFill>
                  <a:srgbClr val="005400"/>
                </a:solidFill>
                <a:latin typeface="Book Antiqua" charset="0"/>
              </a:rPr>
              <a:pPr algn="r" eaLnBrk="0" hangingPunct="0"/>
              <a:t>‹#›</a:t>
            </a:fld>
            <a:endParaRPr lang="en-US" altLang="en-US" sz="1050" smtClean="0">
              <a:solidFill>
                <a:srgbClr val="005400"/>
              </a:solidFill>
              <a:latin typeface="Book Antiqua" charset="0"/>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0855288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Task_computing" TargetMode="External"/><Relationship Id="rId4" Type="http://schemas.openxmlformats.org/officeDocument/2006/relationships/hyperlink" Target="https://en.wikipedia.org/wiki/Process_(computing)" TargetMode="External"/><Relationship Id="rId5" Type="http://schemas.openxmlformats.org/officeDocument/2006/relationships/hyperlink" Target="https://en.wikipedia.org/wiki/Concurrent_computing"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ain_memory" TargetMode="External"/><Relationship Id="rId8" Type="http://schemas.openxmlformats.org/officeDocument/2006/relationships/hyperlink" Target="https://en.wikipedia.org/wiki/Multiprogramming" TargetMode="External"/><Relationship Id="rId9" Type="http://schemas.openxmlformats.org/officeDocument/2006/relationships/hyperlink" Target="https://en.wikipedia.org/wiki/Wikipedia:Citation_needed" TargetMode="External"/><Relationship Id="rId10" Type="http://schemas.openxmlformats.org/officeDocument/2006/relationships/hyperlink" Target="https://en.wikipedia.org/wiki/Thread_(computer_science)" TargetMode="External"/><Relationship Id="rId11" Type="http://schemas.openxmlformats.org/officeDocument/2006/relationships/hyperlink" Target="https://en.wikipedia.org/wiki/Parent_process" TargetMode="External"/><Relationship Id="rId1" Type="http://schemas.openxmlformats.org/officeDocument/2006/relationships/slideLayout" Target="../slideLayouts/slideLayout2.xml"/><Relationship Id="rId2" Type="http://schemas.openxmlformats.org/officeDocument/2006/relationships/hyperlink" Target="https://en.wikipedia.org/wiki/Comput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Task_computing" TargetMode="External"/><Relationship Id="rId4" Type="http://schemas.openxmlformats.org/officeDocument/2006/relationships/hyperlink" Target="https://en.wikipedia.org/wiki/Process_(computing)" TargetMode="External"/><Relationship Id="rId5" Type="http://schemas.openxmlformats.org/officeDocument/2006/relationships/hyperlink" Target="https://en.wikipedia.org/wiki/Concurrent_computing"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ain_memory" TargetMode="External"/><Relationship Id="rId8" Type="http://schemas.openxmlformats.org/officeDocument/2006/relationships/hyperlink" Target="https://en.wikipedia.org/wiki/Multiprogramming" TargetMode="External"/><Relationship Id="rId9" Type="http://schemas.openxmlformats.org/officeDocument/2006/relationships/hyperlink" Target="https://en.wikipedia.org/wiki/Wikipedia:Citation_needed" TargetMode="External"/><Relationship Id="rId10" Type="http://schemas.openxmlformats.org/officeDocument/2006/relationships/hyperlink" Target="https://en.wikipedia.org/wiki/Thread_(computer_science)" TargetMode="External"/><Relationship Id="rId11" Type="http://schemas.openxmlformats.org/officeDocument/2006/relationships/hyperlink" Target="https://en.wikipedia.org/wiki/Parent_process" TargetMode="External"/><Relationship Id="rId1" Type="http://schemas.openxmlformats.org/officeDocument/2006/relationships/slideLayout" Target="../slideLayouts/slideLayout2.xml"/><Relationship Id="rId2" Type="http://schemas.openxmlformats.org/officeDocument/2006/relationships/hyperlink" Target="https://en.wikipedia.org/wiki/Comput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Database_server" TargetMode="External"/><Relationship Id="rId4" Type="http://schemas.openxmlformats.org/officeDocument/2006/relationships/hyperlink" Target="https://en.wikipedia.org/wiki/Client_(computing)" TargetMode="External"/><Relationship Id="rId5" Type="http://schemas.openxmlformats.org/officeDocument/2006/relationships/hyperlink" Target="https://en.wikipedia.org/wiki/Command_(computing)" TargetMode="External"/><Relationship Id="rId6" Type="http://schemas.openxmlformats.org/officeDocument/2006/relationships/hyperlink" Target="https://en.wikipedia.org/wiki/Database_connection)" TargetMode="External"/><Relationship Id="rId1" Type="http://schemas.openxmlformats.org/officeDocument/2006/relationships/slideLayout" Target="../slideLayouts/slideLayout2.xml"/><Relationship Id="rId2" Type="http://schemas.openxmlformats.org/officeDocument/2006/relationships/hyperlink" Target="https://en.wikipedia.org/wiki/Computer_scie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uickbase.com/blog/using-spreadsheets-to-manage-projects-at-what-co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uickbase.com/blog/using-spreadsheets-to-manage-projects-at-what-co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603896"/>
          </a:xfrm>
        </p:spPr>
        <p:txBody>
          <a:bodyPr>
            <a:normAutofit/>
          </a:bodyPr>
          <a:lstStyle/>
          <a:p>
            <a:pPr>
              <a:lnSpc>
                <a:spcPct val="120000"/>
              </a:lnSpc>
            </a:pPr>
            <a:r>
              <a:rPr lang="en-US" sz="2000" dirty="0" smtClean="0"/>
              <a:t>COMS 4111: </a:t>
            </a:r>
            <a:r>
              <a:rPr lang="en-US" sz="2000" b="1" dirty="0" smtClean="0"/>
              <a:t>Introduction to Databases</a:t>
            </a:r>
            <a:r>
              <a:rPr lang="en-US" sz="2000" dirty="0" smtClean="0"/>
              <a:t/>
            </a:r>
            <a:br>
              <a:rPr lang="en-US" sz="2000" dirty="0" smtClean="0"/>
            </a:br>
            <a:r>
              <a:rPr lang="en-US" sz="1400" i="1" dirty="0" smtClean="0"/>
              <a:t>Lecture 19:  Database Applications (I), Transactions (I)</a:t>
            </a:r>
            <a:endParaRPr lang="en-US" sz="1800" i="1" dirty="0" smtClean="0"/>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9803" y="3362423"/>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Web/Internet Application</a:t>
            </a:r>
            <a:endParaRPr lang="en-US" dirty="0"/>
          </a:p>
        </p:txBody>
      </p:sp>
      <p:sp>
        <p:nvSpPr>
          <p:cNvPr id="17" name="Content Placeholder 16"/>
          <p:cNvSpPr>
            <a:spLocks noGrp="1"/>
          </p:cNvSpPr>
          <p:nvPr>
            <p:ph sz="half" idx="1"/>
          </p:nvPr>
        </p:nvSpPr>
        <p:spPr>
          <a:xfrm>
            <a:off x="457200" y="3307302"/>
            <a:ext cx="8267140" cy="1300794"/>
          </a:xfrm>
        </p:spPr>
        <p:txBody>
          <a:bodyPr>
            <a:normAutofit fontScale="85000" lnSpcReduction="20000"/>
          </a:bodyPr>
          <a:lstStyle/>
          <a:p>
            <a:pPr>
              <a:lnSpc>
                <a:spcPct val="120000"/>
              </a:lnSpc>
              <a:spcBef>
                <a:spcPts val="0"/>
              </a:spcBef>
              <a:spcAft>
                <a:spcPts val="200"/>
              </a:spcAft>
            </a:pPr>
            <a:r>
              <a:rPr lang="en-US" dirty="0" smtClean="0"/>
              <a:t>There are 100s, 1000s, millions of simultaneous user sessions.</a:t>
            </a:r>
          </a:p>
          <a:p>
            <a:pPr>
              <a:lnSpc>
                <a:spcPct val="120000"/>
              </a:lnSpc>
              <a:spcBef>
                <a:spcPts val="0"/>
              </a:spcBef>
              <a:spcAft>
                <a:spcPts val="200"/>
              </a:spcAft>
            </a:pPr>
            <a:r>
              <a:rPr lang="en-US" dirty="0" smtClean="0"/>
              <a:t>There may be 100s, 1000s of servers at each tier to achieve</a:t>
            </a:r>
          </a:p>
          <a:p>
            <a:pPr lvl="1">
              <a:lnSpc>
                <a:spcPct val="120000"/>
              </a:lnSpc>
              <a:spcBef>
                <a:spcPts val="0"/>
              </a:spcBef>
              <a:spcAft>
                <a:spcPts val="200"/>
              </a:spcAft>
            </a:pPr>
            <a:r>
              <a:rPr lang="en-US" dirty="0" smtClean="0"/>
              <a:t>Scalability (throughput, response time)</a:t>
            </a:r>
          </a:p>
          <a:p>
            <a:pPr lvl="1">
              <a:lnSpc>
                <a:spcPct val="120000"/>
              </a:lnSpc>
              <a:spcBef>
                <a:spcPts val="0"/>
              </a:spcBef>
              <a:spcAft>
                <a:spcPts val="200"/>
              </a:spcAft>
            </a:pPr>
            <a:r>
              <a:rPr lang="en-US" dirty="0" smtClean="0"/>
              <a:t>Availability, fault tolerance.</a:t>
            </a:r>
          </a:p>
          <a:p>
            <a:pPr>
              <a:lnSpc>
                <a:spcPct val="120000"/>
              </a:lnSpc>
              <a:spcBef>
                <a:spcPts val="0"/>
              </a:spcBef>
              <a:spcAft>
                <a:spcPts val="200"/>
              </a:spcAft>
            </a:pPr>
            <a:r>
              <a:rPr lang="en-US" dirty="0" smtClean="0"/>
              <a:t>Servers may be spread over multiple data centers, public/private clouds, etc.</a:t>
            </a:r>
            <a:endParaRPr lang="en-US" dirty="0"/>
          </a:p>
        </p:txBody>
      </p:sp>
      <p:pic>
        <p:nvPicPr>
          <p:cNvPr id="3" name="Picture 2"/>
          <p:cNvPicPr>
            <a:picLocks noChangeAspect="1"/>
          </p:cNvPicPr>
          <p:nvPr/>
        </p:nvPicPr>
        <p:blipFill>
          <a:blip r:embed="rId2"/>
          <a:stretch>
            <a:fillRect/>
          </a:stretch>
        </p:blipFill>
        <p:spPr>
          <a:xfrm>
            <a:off x="1321593" y="583970"/>
            <a:ext cx="6246017" cy="2373487"/>
          </a:xfrm>
          <a:prstGeom prst="rect">
            <a:avLst/>
          </a:prstGeom>
        </p:spPr>
      </p:pic>
      <p:sp>
        <p:nvSpPr>
          <p:cNvPr id="4" name="Can 3"/>
          <p:cNvSpPr/>
          <p:nvPr/>
        </p:nvSpPr>
        <p:spPr>
          <a:xfrm>
            <a:off x="3121820" y="2371327"/>
            <a:ext cx="928687" cy="700087"/>
          </a:xfrm>
          <a:prstGeom prst="can">
            <a:avLst/>
          </a:prstGeom>
          <a:solidFill>
            <a:schemeClr val="accent1"/>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900" dirty="0" smtClean="0">
                <a:solidFill>
                  <a:schemeClr val="tx2"/>
                </a:solidFill>
                <a:latin typeface="+mn-lt"/>
              </a:rPr>
              <a:t>HTML</a:t>
            </a:r>
            <a:br>
              <a:rPr lang="en-US" sz="900" dirty="0" smtClean="0">
                <a:solidFill>
                  <a:schemeClr val="tx2"/>
                </a:solidFill>
                <a:latin typeface="+mn-lt"/>
              </a:rPr>
            </a:br>
            <a:r>
              <a:rPr lang="en-US" sz="900" dirty="0" smtClean="0">
                <a:solidFill>
                  <a:schemeClr val="tx2"/>
                </a:solidFill>
                <a:latin typeface="+mn-lt"/>
              </a:rPr>
              <a:t>JPG, MPG</a:t>
            </a:r>
            <a:br>
              <a:rPr lang="en-US" sz="900" dirty="0" smtClean="0">
                <a:solidFill>
                  <a:schemeClr val="tx2"/>
                </a:solidFill>
                <a:latin typeface="+mn-lt"/>
              </a:rPr>
            </a:br>
            <a:r>
              <a:rPr lang="en-US" sz="900" dirty="0" smtClean="0">
                <a:solidFill>
                  <a:schemeClr val="tx2"/>
                </a:solidFill>
                <a:latin typeface="+mn-lt"/>
              </a:rPr>
              <a:t>JavaScript</a:t>
            </a:r>
            <a:br>
              <a:rPr lang="en-US" sz="900" dirty="0" smtClean="0">
                <a:solidFill>
                  <a:schemeClr val="tx2"/>
                </a:solidFill>
                <a:latin typeface="+mn-lt"/>
              </a:rPr>
            </a:br>
            <a:r>
              <a:rPr lang="en-US" sz="900" dirty="0" smtClean="0">
                <a:solidFill>
                  <a:schemeClr val="tx2"/>
                </a:solidFill>
                <a:latin typeface="+mn-lt"/>
              </a:rPr>
              <a:t>CSS</a:t>
            </a:r>
            <a:r>
              <a:rPr lang="en-US" sz="900" dirty="0">
                <a:solidFill>
                  <a:schemeClr val="tx2"/>
                </a:solidFill>
                <a:latin typeface="+mn-lt"/>
              </a:rPr>
              <a:t/>
            </a:r>
            <a:br>
              <a:rPr lang="en-US" sz="900" dirty="0">
                <a:solidFill>
                  <a:schemeClr val="tx2"/>
                </a:solidFill>
                <a:latin typeface="+mn-lt"/>
              </a:rPr>
            </a:br>
            <a:r>
              <a:rPr lang="en-US" sz="900" dirty="0" smtClean="0">
                <a:solidFill>
                  <a:schemeClr val="tx2"/>
                </a:solidFill>
                <a:latin typeface="+mn-lt"/>
              </a:rPr>
              <a:t>etc.</a:t>
            </a:r>
          </a:p>
        </p:txBody>
      </p:sp>
      <p:cxnSp>
        <p:nvCxnSpPr>
          <p:cNvPr id="6" name="Straight Arrow Connector 5"/>
          <p:cNvCxnSpPr>
            <a:endCxn id="4" idx="1"/>
          </p:cNvCxnSpPr>
          <p:nvPr/>
        </p:nvCxnSpPr>
        <p:spPr>
          <a:xfrm>
            <a:off x="3579019" y="2028825"/>
            <a:ext cx="7145" cy="342502"/>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29913" y="93381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000" b="1" dirty="0" smtClean="0">
                <a:solidFill>
                  <a:srgbClr val="0070C0"/>
                </a:solidFill>
                <a:latin typeface="+mn-lt"/>
              </a:rPr>
              <a:t>Machine D </a:t>
            </a:r>
            <a:r>
              <a:rPr lang="mr-IN" sz="1000" b="1" dirty="0" smtClean="0">
                <a:solidFill>
                  <a:srgbClr val="0070C0"/>
                </a:solidFill>
                <a:latin typeface="+mn-lt"/>
              </a:rPr>
              <a:t>–</a:t>
            </a:r>
            <a:r>
              <a:rPr lang="en-US" sz="1000" b="1" dirty="0" smtClean="0">
                <a:solidFill>
                  <a:srgbClr val="0070C0"/>
                </a:solidFill>
                <a:latin typeface="+mn-lt"/>
              </a:rPr>
              <a:t> Database Server</a:t>
            </a:r>
          </a:p>
        </p:txBody>
      </p:sp>
      <p:sp>
        <p:nvSpPr>
          <p:cNvPr id="8" name="TextBox 7"/>
          <p:cNvSpPr txBox="1"/>
          <p:nvPr/>
        </p:nvSpPr>
        <p:spPr>
          <a:xfrm>
            <a:off x="7222330" y="513889"/>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Accounts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Products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User profiles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Registrations</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Course schedule</a:t>
            </a:r>
          </a:p>
          <a:p>
            <a:pPr marL="285750" indent="-285750">
              <a:lnSpc>
                <a:spcPct val="90000"/>
              </a:lnSpc>
              <a:spcBef>
                <a:spcPts val="600"/>
              </a:spcBef>
              <a:spcAft>
                <a:spcPts val="0"/>
              </a:spcAft>
              <a:buClr>
                <a:schemeClr val="bg1"/>
              </a:buClr>
              <a:buFont typeface="Arial" charset="0"/>
              <a:buChar char="•"/>
            </a:pPr>
            <a:r>
              <a:rPr lang="en-US" sz="1200" dirty="0" smtClean="0">
                <a:solidFill>
                  <a:srgbClr val="0070C0"/>
                </a:solidFill>
                <a:latin typeface="+mn-lt"/>
              </a:rPr>
              <a:t>etc.</a:t>
            </a:r>
          </a:p>
        </p:txBody>
      </p:sp>
      <p:pic>
        <p:nvPicPr>
          <p:cNvPr id="9" name="Picture 8"/>
          <p:cNvPicPr>
            <a:picLocks noChangeAspect="1"/>
          </p:cNvPicPr>
          <p:nvPr/>
        </p:nvPicPr>
        <p:blipFill>
          <a:blip r:embed="rId3"/>
          <a:stretch>
            <a:fillRect/>
          </a:stretch>
        </p:blipFill>
        <p:spPr>
          <a:xfrm>
            <a:off x="425904" y="530724"/>
            <a:ext cx="1222374" cy="722312"/>
          </a:xfrm>
          <a:prstGeom prst="rect">
            <a:avLst/>
          </a:prstGeom>
        </p:spPr>
      </p:pic>
      <p:cxnSp>
        <p:nvCxnSpPr>
          <p:cNvPr id="10" name="Straight Arrow Connector 9"/>
          <p:cNvCxnSpPr/>
          <p:nvPr/>
        </p:nvCxnSpPr>
        <p:spPr>
          <a:xfrm>
            <a:off x="1648278" y="918522"/>
            <a:ext cx="1273516" cy="524516"/>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flipH="1">
            <a:off x="480574" y="2249683"/>
            <a:ext cx="612419" cy="1010678"/>
          </a:xfrm>
          <a:prstGeom prst="rect">
            <a:avLst/>
          </a:prstGeom>
        </p:spPr>
      </p:pic>
      <p:cxnSp>
        <p:nvCxnSpPr>
          <p:cNvPr id="13" name="Straight Arrow Connector 12"/>
          <p:cNvCxnSpPr/>
          <p:nvPr/>
        </p:nvCxnSpPr>
        <p:spPr>
          <a:xfrm flipV="1">
            <a:off x="1037091" y="2028825"/>
            <a:ext cx="2046005" cy="791914"/>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8155" y="1169757"/>
            <a:ext cx="681597" cy="258532"/>
          </a:xfrm>
          <a:prstGeom prst="rect">
            <a:avLst/>
          </a:prstGeom>
          <a:noFill/>
        </p:spPr>
        <p:txBody>
          <a:bodyPr wrap="none" rtlCol="0">
            <a:spAutoFit/>
          </a:bodyPr>
          <a:lstStyle/>
          <a:p>
            <a:pPr>
              <a:lnSpc>
                <a:spcPct val="90000"/>
              </a:lnSpc>
              <a:spcBef>
                <a:spcPts val="600"/>
              </a:spcBef>
              <a:spcAft>
                <a:spcPts val="0"/>
              </a:spcAft>
              <a:buClr>
                <a:schemeClr val="bg1"/>
              </a:buClr>
            </a:pPr>
            <a:r>
              <a:rPr lang="en-US" sz="1200" smtClean="0">
                <a:latin typeface="+mn-lt"/>
              </a:rPr>
              <a:t>Devices</a:t>
            </a:r>
            <a:endParaRPr lang="en-US" sz="1200" dirty="0" err="1" smtClean="0">
              <a:latin typeface="+mn-lt"/>
            </a:endParaRPr>
          </a:p>
        </p:txBody>
      </p:sp>
      <p:sp>
        <p:nvSpPr>
          <p:cNvPr id="16" name="TextBox 15"/>
          <p:cNvSpPr txBox="1"/>
          <p:nvPr/>
        </p:nvSpPr>
        <p:spPr>
          <a:xfrm>
            <a:off x="-17498" y="1898188"/>
            <a:ext cx="1430200" cy="424732"/>
          </a:xfrm>
          <a:prstGeom prst="rect">
            <a:avLst/>
          </a:prstGeom>
          <a:noFill/>
        </p:spPr>
        <p:txBody>
          <a:bodyPr wrap="none" rtlCol="0">
            <a:spAutoFit/>
          </a:bodyPr>
          <a:lstStyle/>
          <a:p>
            <a:pPr algn="ctr">
              <a:lnSpc>
                <a:spcPct val="90000"/>
              </a:lnSpc>
              <a:spcBef>
                <a:spcPts val="600"/>
              </a:spcBef>
              <a:spcAft>
                <a:spcPts val="0"/>
              </a:spcAft>
              <a:buClr>
                <a:schemeClr val="bg1"/>
              </a:buClr>
            </a:pPr>
            <a:r>
              <a:rPr lang="en-US" sz="1200" smtClean="0">
                <a:latin typeface="+mn-lt"/>
              </a:rPr>
              <a:t>Other Corporations’</a:t>
            </a:r>
            <a:br>
              <a:rPr lang="en-US" sz="1200" smtClean="0">
                <a:latin typeface="+mn-lt"/>
              </a:rPr>
            </a:br>
            <a:r>
              <a:rPr lang="en-US" sz="1200" smtClean="0">
                <a:latin typeface="+mn-lt"/>
              </a:rPr>
              <a:t>Apps</a:t>
            </a:r>
            <a:endParaRPr lang="en-US" sz="1200" dirty="0" smtClean="0">
              <a:latin typeface="+mn-lt"/>
            </a:endParaRPr>
          </a:p>
        </p:txBody>
      </p:sp>
    </p:spTree>
    <p:extLst>
      <p:ext uri="{BB962C8B-B14F-4D97-AF65-F5344CB8AC3E}">
        <p14:creationId xmlns:p14="http://schemas.microsoft.com/office/powerpoint/2010/main" val="511423886"/>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but Simple Cloud Example</a:t>
            </a:r>
            <a:endParaRPr lang="en-US" dirty="0"/>
          </a:p>
        </p:txBody>
      </p:sp>
      <p:pic>
        <p:nvPicPr>
          <p:cNvPr id="3" name="Picture 2"/>
          <p:cNvPicPr>
            <a:picLocks noChangeAspect="1"/>
          </p:cNvPicPr>
          <p:nvPr/>
        </p:nvPicPr>
        <p:blipFill>
          <a:blip r:embed="rId2"/>
          <a:stretch>
            <a:fillRect/>
          </a:stretch>
        </p:blipFill>
        <p:spPr>
          <a:xfrm>
            <a:off x="928687" y="669575"/>
            <a:ext cx="7101681" cy="3996087"/>
          </a:xfrm>
          <a:prstGeom prst="rect">
            <a:avLst/>
          </a:prstGeom>
        </p:spPr>
      </p:pic>
    </p:spTree>
    <p:extLst>
      <p:ext uri="{BB962C8B-B14F-4D97-AF65-F5344CB8AC3E}">
        <p14:creationId xmlns:p14="http://schemas.microsoft.com/office/powerpoint/2010/main" val="1553859611"/>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Databases</a:t>
            </a:r>
            <a:endParaRPr lang="en-US" dirty="0"/>
          </a:p>
        </p:txBody>
      </p:sp>
      <p:pic>
        <p:nvPicPr>
          <p:cNvPr id="3" name="Picture 2"/>
          <p:cNvPicPr>
            <a:picLocks noChangeAspect="1"/>
          </p:cNvPicPr>
          <p:nvPr/>
        </p:nvPicPr>
        <p:blipFill>
          <a:blip r:embed="rId2"/>
          <a:stretch>
            <a:fillRect/>
          </a:stretch>
        </p:blipFill>
        <p:spPr>
          <a:xfrm>
            <a:off x="598810" y="707766"/>
            <a:ext cx="7679342" cy="4006614"/>
          </a:xfrm>
          <a:prstGeom prst="rect">
            <a:avLst/>
          </a:prstGeom>
        </p:spPr>
      </p:pic>
    </p:spTree>
    <p:extLst>
      <p:ext uri="{BB962C8B-B14F-4D97-AF65-F5344CB8AC3E}">
        <p14:creationId xmlns:p14="http://schemas.microsoft.com/office/powerpoint/2010/main" val="573393819"/>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Databases</a:t>
            </a:r>
            <a:endParaRPr lang="en-US" dirty="0"/>
          </a:p>
        </p:txBody>
      </p:sp>
      <p:pic>
        <p:nvPicPr>
          <p:cNvPr id="3" name="Picture 2"/>
          <p:cNvPicPr>
            <a:picLocks noChangeAspect="1"/>
          </p:cNvPicPr>
          <p:nvPr/>
        </p:nvPicPr>
        <p:blipFill>
          <a:blip r:embed="rId2"/>
          <a:stretch>
            <a:fillRect/>
          </a:stretch>
        </p:blipFill>
        <p:spPr>
          <a:xfrm>
            <a:off x="325891" y="864421"/>
            <a:ext cx="8718096" cy="3845402"/>
          </a:xfrm>
          <a:prstGeom prst="rect">
            <a:avLst/>
          </a:prstGeom>
        </p:spPr>
      </p:pic>
      <p:sp>
        <p:nvSpPr>
          <p:cNvPr id="4" name="Rounded Rectangle 3"/>
          <p:cNvSpPr/>
          <p:nvPr/>
        </p:nvSpPr>
        <p:spPr>
          <a:xfrm>
            <a:off x="4622006" y="1435895"/>
            <a:ext cx="1207294" cy="3079350"/>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16196520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Concurrent</a:t>
            </a:r>
            <a:br>
              <a:rPr lang="en-US" dirty="0" smtClean="0"/>
            </a:br>
            <a:r>
              <a:rPr lang="en-US" dirty="0" smtClean="0"/>
              <a:t>Execution</a:t>
            </a:r>
            <a:endParaRPr lang="en-US" dirty="0"/>
          </a:p>
        </p:txBody>
      </p:sp>
    </p:spTree>
    <p:extLst>
      <p:ext uri="{BB962C8B-B14F-4D97-AF65-F5344CB8AC3E}">
        <p14:creationId xmlns:p14="http://schemas.microsoft.com/office/powerpoint/2010/main" val="1852544005"/>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Typical Interaction Operation</a:t>
            </a:r>
            <a:br>
              <a:rPr lang="en-US" dirty="0" smtClean="0"/>
            </a:br>
            <a:r>
              <a:rPr lang="en-US" sz="1600" dirty="0" smtClean="0"/>
              <a:t>Choose a Seat</a:t>
            </a:r>
            <a:endParaRPr lang="en-US" dirty="0"/>
          </a:p>
        </p:txBody>
      </p:sp>
      <p:pic>
        <p:nvPicPr>
          <p:cNvPr id="3" name="Picture 2"/>
          <p:cNvPicPr>
            <a:picLocks noChangeAspect="1"/>
          </p:cNvPicPr>
          <p:nvPr/>
        </p:nvPicPr>
        <p:blipFill>
          <a:blip r:embed="rId2"/>
          <a:stretch>
            <a:fillRect/>
          </a:stretch>
        </p:blipFill>
        <p:spPr>
          <a:xfrm>
            <a:off x="425904" y="805570"/>
            <a:ext cx="7172325" cy="3975553"/>
          </a:xfrm>
          <a:prstGeom prst="rect">
            <a:avLst/>
          </a:prstGeom>
        </p:spPr>
      </p:pic>
    </p:spTree>
    <p:extLst>
      <p:ext uri="{BB962C8B-B14F-4D97-AF65-F5344CB8AC3E}">
        <p14:creationId xmlns:p14="http://schemas.microsoft.com/office/powerpoint/2010/main" val="25045127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Typical Interaction Operation</a:t>
            </a:r>
            <a:br>
              <a:rPr lang="en-US" dirty="0" smtClean="0"/>
            </a:br>
            <a:r>
              <a:rPr lang="en-US" sz="1600" dirty="0" smtClean="0"/>
              <a:t>Choose a Seat</a:t>
            </a:r>
            <a:endParaRPr lang="en-US" dirty="0"/>
          </a:p>
        </p:txBody>
      </p:sp>
      <p:pic>
        <p:nvPicPr>
          <p:cNvPr id="3" name="Picture 2"/>
          <p:cNvPicPr>
            <a:picLocks noChangeAspect="1"/>
          </p:cNvPicPr>
          <p:nvPr/>
        </p:nvPicPr>
        <p:blipFill>
          <a:blip r:embed="rId2"/>
          <a:stretch>
            <a:fillRect/>
          </a:stretch>
        </p:blipFill>
        <p:spPr>
          <a:xfrm>
            <a:off x="425904" y="805570"/>
            <a:ext cx="7172325" cy="3975553"/>
          </a:xfrm>
          <a:prstGeom prst="rect">
            <a:avLst/>
          </a:prstGeom>
        </p:spPr>
      </p:pic>
      <p:sp>
        <p:nvSpPr>
          <p:cNvPr id="4" name="Rounded Rectangle 3"/>
          <p:cNvSpPr/>
          <p:nvPr/>
        </p:nvSpPr>
        <p:spPr>
          <a:xfrm>
            <a:off x="4629150" y="2078831"/>
            <a:ext cx="585788" cy="407194"/>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ounded Rectangle 4"/>
          <p:cNvSpPr/>
          <p:nvPr/>
        </p:nvSpPr>
        <p:spPr>
          <a:xfrm>
            <a:off x="4688681" y="3700462"/>
            <a:ext cx="585788" cy="342901"/>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5829301" y="2486025"/>
            <a:ext cx="3028950" cy="1121569"/>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What does the DB server CPU do while waiting?</a:t>
            </a:r>
            <a:br>
              <a:rPr lang="en-US" sz="1600" dirty="0" smtClean="0">
                <a:solidFill>
                  <a:schemeClr val="tx2"/>
                </a:solidFill>
                <a:latin typeface="+mn-lt"/>
              </a:rPr>
            </a:br>
            <a:r>
              <a:rPr lang="en-US" sz="1600" dirty="0" smtClean="0">
                <a:solidFill>
                  <a:schemeClr val="tx2"/>
                </a:solidFill>
                <a:latin typeface="+mn-lt"/>
              </a:rPr>
              <a:t>Remember, I/O takes forever from a CPUs perspective.</a:t>
            </a:r>
          </a:p>
        </p:txBody>
      </p:sp>
      <p:sp>
        <p:nvSpPr>
          <p:cNvPr id="7" name="Rounded Rectangle 6"/>
          <p:cNvSpPr/>
          <p:nvPr/>
        </p:nvSpPr>
        <p:spPr>
          <a:xfrm>
            <a:off x="495300" y="2874168"/>
            <a:ext cx="883444" cy="497681"/>
          </a:xfrm>
          <a:prstGeom prst="roundRect">
            <a:avLst/>
          </a:prstGeom>
          <a:solidFill>
            <a:srgbClr val="0070C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ounded Rectangle 8"/>
          <p:cNvSpPr/>
          <p:nvPr/>
        </p:nvSpPr>
        <p:spPr>
          <a:xfrm>
            <a:off x="127227" y="3607594"/>
            <a:ext cx="3719512" cy="1121569"/>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What happens while the user thinks, which is eons for a CPU?</a:t>
            </a:r>
            <a:br>
              <a:rPr lang="en-US" sz="1600" dirty="0" smtClean="0">
                <a:solidFill>
                  <a:schemeClr val="tx2"/>
                </a:solidFill>
                <a:latin typeface="+mn-lt"/>
              </a:rPr>
            </a:br>
            <a:r>
              <a:rPr lang="en-US" sz="1600" dirty="0" smtClean="0">
                <a:solidFill>
                  <a:schemeClr val="tx2"/>
                </a:solidFill>
                <a:latin typeface="+mn-lt"/>
              </a:rPr>
              <a:t>Can anyone else book seats?</a:t>
            </a:r>
          </a:p>
        </p:txBody>
      </p:sp>
    </p:spTree>
    <p:extLst>
      <p:ext uri="{BB962C8B-B14F-4D97-AF65-F5344CB8AC3E}">
        <p14:creationId xmlns:p14="http://schemas.microsoft.com/office/powerpoint/2010/main" val="1807581244"/>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a:t>
            </a:r>
            <a:endParaRPr lang="en-US" dirty="0"/>
          </a:p>
        </p:txBody>
      </p:sp>
      <p:sp>
        <p:nvSpPr>
          <p:cNvPr id="3" name="Content Placeholder 2"/>
          <p:cNvSpPr>
            <a:spLocks noGrp="1"/>
          </p:cNvSpPr>
          <p:nvPr>
            <p:ph sz="half" idx="1"/>
          </p:nvPr>
        </p:nvSpPr>
        <p:spPr>
          <a:xfrm>
            <a:off x="457199" y="635795"/>
            <a:ext cx="8372475" cy="3879450"/>
          </a:xfrm>
        </p:spPr>
        <p:txBody>
          <a:bodyPr>
            <a:noAutofit/>
          </a:bodyPr>
          <a:lstStyle/>
          <a:p>
            <a:pPr marL="0" indent="0">
              <a:spcBef>
                <a:spcPts val="0"/>
              </a:spcBef>
              <a:spcAft>
                <a:spcPts val="300"/>
              </a:spcAft>
              <a:buNone/>
            </a:pPr>
            <a:r>
              <a:rPr lang="en-US" sz="1200" dirty="0" smtClean="0"/>
              <a:t>“In</a:t>
            </a:r>
            <a:r>
              <a:rPr lang="en-US" sz="1200" dirty="0"/>
              <a:t> </a:t>
            </a:r>
            <a:r>
              <a:rPr lang="en-US" sz="1200" dirty="0">
                <a:hlinkClick r:id="rId2" tooltip="Computing"/>
              </a:rPr>
              <a:t>computing</a:t>
            </a:r>
            <a:r>
              <a:rPr lang="en-US" sz="1200" dirty="0"/>
              <a:t>, </a:t>
            </a:r>
            <a:r>
              <a:rPr lang="en-US" sz="1200" b="1" dirty="0"/>
              <a:t>multitasking</a:t>
            </a:r>
            <a:r>
              <a:rPr lang="en-US" sz="1200" dirty="0"/>
              <a:t> is a concept of performing multiple </a:t>
            </a:r>
            <a:r>
              <a:rPr lang="en-US" sz="1200" dirty="0">
                <a:hlinkClick r:id="rId3" tooltip="Task computing"/>
              </a:rPr>
              <a:t>tasks</a:t>
            </a:r>
            <a:r>
              <a:rPr lang="en-US" sz="1200" dirty="0"/>
              <a:t> (also known as </a:t>
            </a:r>
            <a:r>
              <a:rPr lang="en-US" sz="1200" dirty="0">
                <a:hlinkClick r:id="rId4" tooltip="Process (computing)"/>
              </a:rPr>
              <a:t>processes</a:t>
            </a:r>
            <a:r>
              <a:rPr lang="en-US" sz="1200" dirty="0"/>
              <a:t>) over a certain period of time by executing them </a:t>
            </a:r>
            <a:r>
              <a:rPr lang="en-US" sz="1200" dirty="0">
                <a:hlinkClick r:id="rId5" tooltip="Concurrent computing"/>
              </a:rPr>
              <a:t>concurrently</a:t>
            </a:r>
            <a:r>
              <a:rPr lang="en-US" sz="1200" dirty="0"/>
              <a:t>. New tasks start and interrupt already started ones before they have reached completion, instead of executing the tasks sequentially so each started task needs to reach its end before a new one is started. As a result, a computer executes segments of multiple tasks in an interleaved manner, while the tasks share common processing resources such as </a:t>
            </a:r>
            <a:r>
              <a:rPr lang="en-US" sz="1200" dirty="0">
                <a:hlinkClick r:id="rId6" tooltip="Central processing unit"/>
              </a:rPr>
              <a:t>central processing units</a:t>
            </a:r>
            <a:r>
              <a:rPr lang="en-US" sz="1200" dirty="0"/>
              <a:t> (CPUs) and </a:t>
            </a:r>
            <a:r>
              <a:rPr lang="en-US" sz="1200" dirty="0">
                <a:hlinkClick r:id="rId7" tooltip="Main memory"/>
              </a:rPr>
              <a:t>main memory</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“In</a:t>
            </a:r>
            <a:r>
              <a:rPr lang="en-US" sz="1200" dirty="0"/>
              <a:t> </a:t>
            </a:r>
            <a:r>
              <a:rPr lang="en-US" sz="1200" dirty="0">
                <a:hlinkClick r:id="rId8" tooltip="Multiprogramming"/>
              </a:rPr>
              <a:t>multiprogramming</a:t>
            </a:r>
            <a:r>
              <a:rPr lang="en-US" sz="1200" dirty="0"/>
              <a:t> systems, the running task keeps running until it performs an operation that requires waiting for an external event (e.g. reading from a disk or tape, receiving a message from a network, reading from a terminal or other human input device) or until the computer's scheduler forcibly swaps the running task out of the CPU. Multiprogramming systems are designed to maximize CPU usage</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“Multithreading</a:t>
            </a:r>
          </a:p>
          <a:p>
            <a:pPr>
              <a:spcBef>
                <a:spcPts val="0"/>
              </a:spcBef>
              <a:spcAft>
                <a:spcPts val="300"/>
              </a:spcAft>
            </a:pPr>
            <a:r>
              <a:rPr lang="en-US" sz="1200" dirty="0" smtClean="0"/>
              <a:t>As </a:t>
            </a:r>
            <a:r>
              <a:rPr lang="en-US" sz="1200" dirty="0"/>
              <a:t>multitasking greatly improved the throughput of computers, programmers started to implement applications as sets of cooperating processes (e. g., one process gathering input data, one process processing input data, one process writing out results on disk). This, however, required some tools to allow processes to efficiently exchange data.</a:t>
            </a:r>
            <a:r>
              <a:rPr lang="en-US" sz="1200" baseline="30000" dirty="0"/>
              <a:t>[</a:t>
            </a:r>
            <a:r>
              <a:rPr lang="en-US" sz="1200" i="1" baseline="30000" dirty="0">
                <a:hlinkClick r:id="rId9" tooltip="Wikipedia:Citation needed"/>
              </a:rPr>
              <a:t>citation needed</a:t>
            </a:r>
            <a:r>
              <a:rPr lang="en-US" sz="1200" baseline="30000" dirty="0"/>
              <a:t>]</a:t>
            </a:r>
            <a:endParaRPr lang="en-US" sz="1200" dirty="0"/>
          </a:p>
          <a:p>
            <a:pPr>
              <a:spcBef>
                <a:spcPts val="0"/>
              </a:spcBef>
              <a:spcAft>
                <a:spcPts val="300"/>
              </a:spcAft>
            </a:pPr>
            <a:r>
              <a:rPr lang="en-US" sz="1200" dirty="0">
                <a:hlinkClick r:id="rId10" tooltip="Thread (computer science)"/>
              </a:rPr>
              <a:t>Threads</a:t>
            </a:r>
            <a:r>
              <a:rPr lang="en-US" sz="1200" dirty="0"/>
              <a:t> were born from the idea that the most efficient way for cooperating processes to exchange data would be to share their entire memory space. Thus, threads are effectively processes that run in the same memory context and share other resources with their </a:t>
            </a:r>
            <a:r>
              <a:rPr lang="en-US" sz="1200" dirty="0">
                <a:hlinkClick r:id="rId11" tooltip="Parent process"/>
              </a:rPr>
              <a:t>parent processes</a:t>
            </a:r>
            <a:r>
              <a:rPr lang="en-US" sz="1200" dirty="0"/>
              <a:t>, such as open files. Threads are described as </a:t>
            </a:r>
            <a:r>
              <a:rPr lang="en-US" sz="1200" i="1" dirty="0"/>
              <a:t>lightweight processes</a:t>
            </a:r>
            <a:r>
              <a:rPr lang="en-US" sz="1200" dirty="0"/>
              <a:t> because switching between threads does not involve changing the memory context</a:t>
            </a:r>
            <a:r>
              <a:rPr lang="en-US" sz="1200" dirty="0" smtClean="0"/>
              <a:t>.”</a:t>
            </a:r>
            <a:endParaRPr lang="en-US" sz="1200" dirty="0"/>
          </a:p>
          <a:p>
            <a:pPr marL="0" indent="0">
              <a:spcBef>
                <a:spcPts val="0"/>
              </a:spcBef>
              <a:spcAft>
                <a:spcPts val="300"/>
              </a:spcAft>
              <a:buNone/>
            </a:pPr>
            <a:endParaRPr lang="en-US" sz="1200" dirty="0"/>
          </a:p>
          <a:p>
            <a:pPr marL="0" indent="0">
              <a:spcBef>
                <a:spcPts val="0"/>
              </a:spcBef>
              <a:spcAft>
                <a:spcPts val="300"/>
              </a:spcAft>
              <a:buNone/>
            </a:pPr>
            <a:endParaRPr lang="en-US" sz="1200" dirty="0"/>
          </a:p>
        </p:txBody>
      </p:sp>
    </p:spTree>
    <p:extLst>
      <p:ext uri="{BB962C8B-B14F-4D97-AF65-F5344CB8AC3E}">
        <p14:creationId xmlns:p14="http://schemas.microsoft.com/office/powerpoint/2010/main" val="1377732915"/>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a:t>
            </a:r>
            <a:endParaRPr lang="en-US" dirty="0"/>
          </a:p>
        </p:txBody>
      </p:sp>
      <p:sp>
        <p:nvSpPr>
          <p:cNvPr id="3" name="Content Placeholder 2"/>
          <p:cNvSpPr>
            <a:spLocks noGrp="1"/>
          </p:cNvSpPr>
          <p:nvPr>
            <p:ph sz="half" idx="1"/>
          </p:nvPr>
        </p:nvSpPr>
        <p:spPr>
          <a:xfrm>
            <a:off x="457199" y="635795"/>
            <a:ext cx="8372475" cy="3879450"/>
          </a:xfrm>
        </p:spPr>
        <p:txBody>
          <a:bodyPr>
            <a:noAutofit/>
          </a:bodyPr>
          <a:lstStyle/>
          <a:p>
            <a:pPr marL="0" indent="0">
              <a:spcBef>
                <a:spcPts val="0"/>
              </a:spcBef>
              <a:spcAft>
                <a:spcPts val="300"/>
              </a:spcAft>
              <a:buNone/>
            </a:pPr>
            <a:r>
              <a:rPr lang="en-US" sz="1200" dirty="0" smtClean="0"/>
              <a:t>“In</a:t>
            </a:r>
            <a:r>
              <a:rPr lang="en-US" sz="1200" dirty="0"/>
              <a:t> </a:t>
            </a:r>
            <a:r>
              <a:rPr lang="en-US" sz="1200" dirty="0">
                <a:hlinkClick r:id="rId2" tooltip="Computing"/>
              </a:rPr>
              <a:t>computing</a:t>
            </a:r>
            <a:r>
              <a:rPr lang="en-US" sz="1200" dirty="0"/>
              <a:t>, </a:t>
            </a:r>
            <a:r>
              <a:rPr lang="en-US" sz="1200" b="1" dirty="0"/>
              <a:t>multitasking</a:t>
            </a:r>
            <a:r>
              <a:rPr lang="en-US" sz="1200" dirty="0"/>
              <a:t> is a concept of performing multiple </a:t>
            </a:r>
            <a:r>
              <a:rPr lang="en-US" sz="1200" dirty="0">
                <a:hlinkClick r:id="rId3" tooltip="Task computing"/>
              </a:rPr>
              <a:t>tasks</a:t>
            </a:r>
            <a:r>
              <a:rPr lang="en-US" sz="1200" dirty="0"/>
              <a:t> (also known as </a:t>
            </a:r>
            <a:r>
              <a:rPr lang="en-US" sz="1200" dirty="0">
                <a:hlinkClick r:id="rId4" tooltip="Process (computing)"/>
              </a:rPr>
              <a:t>processes</a:t>
            </a:r>
            <a:r>
              <a:rPr lang="en-US" sz="1200" dirty="0"/>
              <a:t>) over a certain period of time by executing them </a:t>
            </a:r>
            <a:r>
              <a:rPr lang="en-US" sz="1200" dirty="0">
                <a:hlinkClick r:id="rId5" tooltip="Concurrent computing"/>
              </a:rPr>
              <a:t>concurrently</a:t>
            </a:r>
            <a:r>
              <a:rPr lang="en-US" sz="1200" dirty="0"/>
              <a:t>. New tasks start and interrupt already started ones before they have reached completion, instead of executing the tasks sequentially so each started task needs to reach its end before a new one is started. As a result, a computer executes segments of multiple tasks in an interleaved manner, while the tasks share common processing resources such as </a:t>
            </a:r>
            <a:r>
              <a:rPr lang="en-US" sz="1200" dirty="0">
                <a:hlinkClick r:id="rId6" tooltip="Central processing unit"/>
              </a:rPr>
              <a:t>central processing units</a:t>
            </a:r>
            <a:r>
              <a:rPr lang="en-US" sz="1200" dirty="0"/>
              <a:t> (CPUs) and </a:t>
            </a:r>
            <a:r>
              <a:rPr lang="en-US" sz="1200" dirty="0">
                <a:hlinkClick r:id="rId7" tooltip="Main memory"/>
              </a:rPr>
              <a:t>main memory</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“In</a:t>
            </a:r>
            <a:r>
              <a:rPr lang="en-US" sz="1200" dirty="0"/>
              <a:t> </a:t>
            </a:r>
            <a:r>
              <a:rPr lang="en-US" sz="1200" dirty="0">
                <a:hlinkClick r:id="rId8" tooltip="Multiprogramming"/>
              </a:rPr>
              <a:t>multiprogramming</a:t>
            </a:r>
            <a:r>
              <a:rPr lang="en-US" sz="1200" dirty="0"/>
              <a:t> systems, the running task keeps running until it performs an operation that requires waiting for an external event (e.g. reading from a disk or tape, receiving a message from a network, reading from a terminal or other human input device) or until the computer's scheduler forcibly swaps the running task out of the CPU. Multiprogramming systems are designed to maximize CPU usage</a:t>
            </a:r>
            <a:r>
              <a:rPr lang="en-US" sz="1200" dirty="0" smtClean="0"/>
              <a:t>.”</a:t>
            </a:r>
            <a:br>
              <a:rPr lang="en-US" sz="1200" dirty="0" smtClean="0"/>
            </a:br>
            <a:endParaRPr lang="en-US" sz="1200" dirty="0" smtClean="0"/>
          </a:p>
          <a:p>
            <a:pPr marL="0" indent="0">
              <a:spcBef>
                <a:spcPts val="0"/>
              </a:spcBef>
              <a:spcAft>
                <a:spcPts val="300"/>
              </a:spcAft>
              <a:buNone/>
            </a:pPr>
            <a:r>
              <a:rPr lang="en-US" sz="1200" dirty="0" smtClean="0"/>
              <a:t>“Multithreading</a:t>
            </a:r>
          </a:p>
          <a:p>
            <a:pPr>
              <a:spcBef>
                <a:spcPts val="0"/>
              </a:spcBef>
              <a:spcAft>
                <a:spcPts val="300"/>
              </a:spcAft>
            </a:pPr>
            <a:r>
              <a:rPr lang="en-US" sz="1200" dirty="0" smtClean="0"/>
              <a:t>As </a:t>
            </a:r>
            <a:r>
              <a:rPr lang="en-US" sz="1200" dirty="0"/>
              <a:t>multitasking greatly improved the throughput of computers, programmers started to implement applications as sets of cooperating processes (e. g., one process gathering input data, one process processing input data, one process writing out results on disk). This, however, required some tools to allow processes to efficiently exchange data.</a:t>
            </a:r>
            <a:r>
              <a:rPr lang="en-US" sz="1200" baseline="30000" dirty="0"/>
              <a:t>[</a:t>
            </a:r>
            <a:r>
              <a:rPr lang="en-US" sz="1200" i="1" baseline="30000" dirty="0">
                <a:hlinkClick r:id="rId9" tooltip="Wikipedia:Citation needed"/>
              </a:rPr>
              <a:t>citation needed</a:t>
            </a:r>
            <a:r>
              <a:rPr lang="en-US" sz="1200" baseline="30000" dirty="0"/>
              <a:t>]</a:t>
            </a:r>
            <a:endParaRPr lang="en-US" sz="1200" dirty="0"/>
          </a:p>
          <a:p>
            <a:pPr>
              <a:spcBef>
                <a:spcPts val="0"/>
              </a:spcBef>
              <a:spcAft>
                <a:spcPts val="300"/>
              </a:spcAft>
            </a:pPr>
            <a:r>
              <a:rPr lang="en-US" sz="1200" dirty="0">
                <a:hlinkClick r:id="rId10" tooltip="Thread (computer science)"/>
              </a:rPr>
              <a:t>Threads</a:t>
            </a:r>
            <a:r>
              <a:rPr lang="en-US" sz="1200" dirty="0"/>
              <a:t> were born from the idea that the most efficient way for cooperating processes to exchange data would be to share their entire memory space. Thus, threads are effectively processes that run in the same memory context and share other resources with their </a:t>
            </a:r>
            <a:r>
              <a:rPr lang="en-US" sz="1200" dirty="0">
                <a:hlinkClick r:id="rId11" tooltip="Parent process"/>
              </a:rPr>
              <a:t>parent processes</a:t>
            </a:r>
            <a:r>
              <a:rPr lang="en-US" sz="1200" dirty="0"/>
              <a:t>, such as open files. Threads are described as </a:t>
            </a:r>
            <a:r>
              <a:rPr lang="en-US" sz="1200" i="1" dirty="0"/>
              <a:t>lightweight processes</a:t>
            </a:r>
            <a:r>
              <a:rPr lang="en-US" sz="1200" dirty="0"/>
              <a:t> because switching between threads does not involve changing the memory context</a:t>
            </a:r>
            <a:r>
              <a:rPr lang="en-US" sz="1200" dirty="0" smtClean="0"/>
              <a:t>.”</a:t>
            </a:r>
            <a:endParaRPr lang="en-US" sz="1200" dirty="0"/>
          </a:p>
          <a:p>
            <a:pPr marL="0" indent="0">
              <a:spcBef>
                <a:spcPts val="0"/>
              </a:spcBef>
              <a:spcAft>
                <a:spcPts val="300"/>
              </a:spcAft>
              <a:buNone/>
            </a:pPr>
            <a:endParaRPr lang="en-US" sz="1200" dirty="0"/>
          </a:p>
          <a:p>
            <a:pPr marL="0" indent="0">
              <a:spcBef>
                <a:spcPts val="0"/>
              </a:spcBef>
              <a:spcAft>
                <a:spcPts val="300"/>
              </a:spcAft>
              <a:buNone/>
            </a:pPr>
            <a:endParaRPr lang="en-US" sz="1200" dirty="0"/>
          </a:p>
        </p:txBody>
      </p:sp>
      <p:sp>
        <p:nvSpPr>
          <p:cNvPr id="4" name="Rounded Rectangle 3"/>
          <p:cNvSpPr/>
          <p:nvPr/>
        </p:nvSpPr>
        <p:spPr>
          <a:xfrm>
            <a:off x="642938" y="1132482"/>
            <a:ext cx="7193757" cy="2886075"/>
          </a:xfrm>
          <a:prstGeom prst="roundRect">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2000" dirty="0" smtClean="0">
                <a:solidFill>
                  <a:schemeClr val="tx2"/>
                </a:solidFill>
                <a:latin typeface="+mn-lt"/>
              </a:rPr>
              <a:t>Overly simplistically,</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The database server is an operating system process, and competes with other processes for CPU, memory, etc.</a:t>
            </a:r>
          </a:p>
          <a:p>
            <a:pPr marL="342900" indent="-342900">
              <a:lnSpc>
                <a:spcPct val="90000"/>
              </a:lnSpc>
              <a:spcBef>
                <a:spcPts val="600"/>
              </a:spcBef>
              <a:spcAft>
                <a:spcPts val="0"/>
              </a:spcAft>
              <a:buFont typeface="Arial" charset="0"/>
              <a:buChar char="•"/>
            </a:pPr>
            <a:r>
              <a:rPr lang="en-US" sz="1800" dirty="0" smtClean="0">
                <a:solidFill>
                  <a:schemeClr val="tx2"/>
                </a:solidFill>
                <a:latin typeface="+mn-lt"/>
              </a:rPr>
              <a:t>The database server is internally </a:t>
            </a:r>
            <a:r>
              <a:rPr lang="en-US" sz="1800" i="1" dirty="0" smtClean="0">
                <a:solidFill>
                  <a:schemeClr val="tx2"/>
                </a:solidFill>
                <a:latin typeface="+mn-lt"/>
              </a:rPr>
              <a:t>multithreaded </a:t>
            </a:r>
            <a:r>
              <a:rPr lang="en-US" sz="1800" dirty="0" smtClean="0">
                <a:solidFill>
                  <a:schemeClr val="tx2"/>
                </a:solidFill>
                <a:latin typeface="+mn-lt"/>
              </a:rPr>
              <a:t> and processes multiple query operations, swapping between threads when there is a buffer miss (block I/O required).</a:t>
            </a:r>
          </a:p>
        </p:txBody>
      </p:sp>
    </p:spTree>
    <p:extLst>
      <p:ext uri="{BB962C8B-B14F-4D97-AF65-F5344CB8AC3E}">
        <p14:creationId xmlns:p14="http://schemas.microsoft.com/office/powerpoint/2010/main" val="732679376"/>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Example</a:t>
            </a:r>
            <a:endParaRPr lang="en-US" dirty="0"/>
          </a:p>
        </p:txBody>
      </p:sp>
      <p:pic>
        <p:nvPicPr>
          <p:cNvPr id="3" name="Picture 2"/>
          <p:cNvPicPr>
            <a:picLocks noChangeAspect="1"/>
          </p:cNvPicPr>
          <p:nvPr/>
        </p:nvPicPr>
        <p:blipFill>
          <a:blip r:embed="rId2"/>
          <a:stretch>
            <a:fillRect/>
          </a:stretch>
        </p:blipFill>
        <p:spPr>
          <a:xfrm>
            <a:off x="207169" y="740029"/>
            <a:ext cx="6269865" cy="3860545"/>
          </a:xfrm>
          <a:prstGeom prst="rect">
            <a:avLst/>
          </a:prstGeom>
        </p:spPr>
      </p:pic>
      <p:sp>
        <p:nvSpPr>
          <p:cNvPr id="5" name="Content Placeholder 4"/>
          <p:cNvSpPr>
            <a:spLocks noGrp="1"/>
          </p:cNvSpPr>
          <p:nvPr>
            <p:ph sz="half" idx="1"/>
          </p:nvPr>
        </p:nvSpPr>
        <p:spPr>
          <a:xfrm>
            <a:off x="5132484" y="196172"/>
            <a:ext cx="3704388" cy="4404402"/>
          </a:xfrm>
          <a:solidFill>
            <a:schemeClr val="tx2"/>
          </a:solidFill>
        </p:spPr>
        <p:txBody>
          <a:bodyPr>
            <a:normAutofit/>
          </a:bodyPr>
          <a:lstStyle/>
          <a:p>
            <a:pPr marL="0" indent="0">
              <a:spcBef>
                <a:spcPts val="0"/>
              </a:spcBef>
              <a:spcAft>
                <a:spcPts val="200"/>
              </a:spcAft>
              <a:buNone/>
            </a:pPr>
            <a:r>
              <a:rPr lang="en-US" dirty="0" smtClean="0"/>
              <a:t>Obviously, on a dedicated HW or virtual server</a:t>
            </a:r>
          </a:p>
          <a:p>
            <a:pPr lvl="1">
              <a:spcBef>
                <a:spcPts val="0"/>
              </a:spcBef>
              <a:spcAft>
                <a:spcPts val="200"/>
              </a:spcAft>
            </a:pPr>
            <a:r>
              <a:rPr lang="en-US" dirty="0" smtClean="0"/>
              <a:t>The database server does not compete for resources with</a:t>
            </a:r>
          </a:p>
          <a:p>
            <a:pPr lvl="2">
              <a:spcBef>
                <a:spcPts val="0"/>
              </a:spcBef>
              <a:spcAft>
                <a:spcPts val="200"/>
              </a:spcAft>
            </a:pPr>
            <a:r>
              <a:rPr lang="en-US" dirty="0" smtClean="0"/>
              <a:t>Word</a:t>
            </a:r>
          </a:p>
          <a:p>
            <a:pPr lvl="2">
              <a:spcBef>
                <a:spcPts val="0"/>
              </a:spcBef>
              <a:spcAft>
                <a:spcPts val="200"/>
              </a:spcAft>
            </a:pPr>
            <a:r>
              <a:rPr lang="en-US" dirty="0" smtClean="0"/>
              <a:t>Eclipse</a:t>
            </a:r>
          </a:p>
          <a:p>
            <a:pPr lvl="2">
              <a:spcBef>
                <a:spcPts val="0"/>
              </a:spcBef>
              <a:spcAft>
                <a:spcPts val="200"/>
              </a:spcAft>
            </a:pPr>
            <a:r>
              <a:rPr lang="en-US" dirty="0" smtClean="0"/>
              <a:t>Chrome</a:t>
            </a:r>
          </a:p>
          <a:p>
            <a:pPr lvl="2">
              <a:spcBef>
                <a:spcPts val="0"/>
              </a:spcBef>
              <a:spcAft>
                <a:spcPts val="200"/>
              </a:spcAft>
            </a:pPr>
            <a:r>
              <a:rPr lang="en-US" dirty="0"/>
              <a:t>e</a:t>
            </a:r>
            <a:r>
              <a:rPr lang="en-US" dirty="0" smtClean="0"/>
              <a:t>tc.</a:t>
            </a:r>
          </a:p>
          <a:p>
            <a:pPr lvl="1">
              <a:spcBef>
                <a:spcPts val="0"/>
              </a:spcBef>
              <a:spcAft>
                <a:spcPts val="200"/>
              </a:spcAft>
            </a:pPr>
            <a:r>
              <a:rPr lang="en-US" dirty="0" smtClean="0"/>
              <a:t>But, will compete with</a:t>
            </a:r>
          </a:p>
          <a:p>
            <a:pPr lvl="2">
              <a:spcBef>
                <a:spcPts val="0"/>
              </a:spcBef>
              <a:spcAft>
                <a:spcPts val="200"/>
              </a:spcAft>
            </a:pPr>
            <a:r>
              <a:rPr lang="en-US" dirty="0" smtClean="0"/>
              <a:t>Background OS tasks.</a:t>
            </a:r>
          </a:p>
          <a:p>
            <a:pPr lvl="2">
              <a:spcBef>
                <a:spcPts val="0"/>
              </a:spcBef>
              <a:spcAft>
                <a:spcPts val="200"/>
              </a:spcAft>
            </a:pPr>
            <a:r>
              <a:rPr lang="en-US" dirty="0" smtClean="0"/>
              <a:t>Security monitoring SW</a:t>
            </a:r>
          </a:p>
          <a:p>
            <a:pPr lvl="2">
              <a:spcBef>
                <a:spcPts val="0"/>
              </a:spcBef>
              <a:spcAft>
                <a:spcPts val="200"/>
              </a:spcAft>
            </a:pPr>
            <a:r>
              <a:rPr lang="en-US" dirty="0" smtClean="0"/>
              <a:t>Admin SW</a:t>
            </a:r>
          </a:p>
          <a:p>
            <a:pPr lvl="2">
              <a:spcBef>
                <a:spcPts val="0"/>
              </a:spcBef>
              <a:spcAft>
                <a:spcPts val="200"/>
              </a:spcAft>
            </a:pPr>
            <a:r>
              <a:rPr lang="en-US" dirty="0"/>
              <a:t>e</a:t>
            </a:r>
            <a:r>
              <a:rPr lang="en-US" dirty="0" smtClean="0"/>
              <a:t>tc.</a:t>
            </a:r>
          </a:p>
          <a:p>
            <a:pPr lvl="1">
              <a:spcBef>
                <a:spcPts val="0"/>
              </a:spcBef>
              <a:spcAft>
                <a:spcPts val="200"/>
              </a:spcAft>
            </a:pPr>
            <a:r>
              <a:rPr lang="en-US" dirty="0" smtClean="0"/>
              <a:t>Use internal multithreading, which is much more efficient than OS level process switching.</a:t>
            </a:r>
            <a:endParaRPr lang="en-US" dirty="0"/>
          </a:p>
        </p:txBody>
      </p:sp>
      <p:sp>
        <p:nvSpPr>
          <p:cNvPr id="6" name="Rounded Rectangle 5"/>
          <p:cNvSpPr/>
          <p:nvPr/>
        </p:nvSpPr>
        <p:spPr>
          <a:xfrm>
            <a:off x="207169" y="2300287"/>
            <a:ext cx="5064919" cy="228601"/>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583849233"/>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br>
              <a:rPr lang="en-US" dirty="0" smtClean="0"/>
            </a:br>
            <a:r>
              <a:rPr lang="en-US" dirty="0" smtClean="0"/>
              <a:t>Questions</a:t>
            </a:r>
            <a:br>
              <a:rPr lang="en-US" dirty="0" smtClean="0"/>
            </a:br>
            <a:endParaRPr lang="en-US" dirty="0"/>
          </a:p>
        </p:txBody>
      </p:sp>
    </p:spTree>
    <p:extLst>
      <p:ext uri="{BB962C8B-B14F-4D97-AF65-F5344CB8AC3E}">
        <p14:creationId xmlns:p14="http://schemas.microsoft.com/office/powerpoint/2010/main" val="1560710590"/>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a:t>
            </a:r>
            <a:br>
              <a:rPr lang="en-US" dirty="0" smtClean="0"/>
            </a:br>
            <a:r>
              <a:rPr lang="en-US" dirty="0" smtClean="0"/>
              <a:t>Simple</a:t>
            </a:r>
            <a:br>
              <a:rPr lang="en-US" dirty="0" smtClean="0"/>
            </a:br>
            <a:r>
              <a:rPr lang="en-US" dirty="0" smtClean="0"/>
              <a:t>Code</a:t>
            </a:r>
            <a:endParaRPr lang="en-US" dirty="0"/>
          </a:p>
        </p:txBody>
      </p:sp>
    </p:spTree>
    <p:extLst>
      <p:ext uri="{BB962C8B-B14F-4D97-AF65-F5344CB8AC3E}">
        <p14:creationId xmlns:p14="http://schemas.microsoft.com/office/powerpoint/2010/main" val="697448110"/>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pic>
        <p:nvPicPr>
          <p:cNvPr id="3" name="Picture 2"/>
          <p:cNvPicPr>
            <a:picLocks noChangeAspect="1"/>
          </p:cNvPicPr>
          <p:nvPr/>
        </p:nvPicPr>
        <p:blipFill>
          <a:blip r:embed="rId2"/>
          <a:stretch>
            <a:fillRect/>
          </a:stretch>
        </p:blipFill>
        <p:spPr>
          <a:xfrm>
            <a:off x="362967" y="583970"/>
            <a:ext cx="7936434" cy="4013969"/>
          </a:xfrm>
          <a:prstGeom prst="rect">
            <a:avLst/>
          </a:prstGeom>
        </p:spPr>
      </p:pic>
      <p:pic>
        <p:nvPicPr>
          <p:cNvPr id="4" name="Picture 3"/>
          <p:cNvPicPr>
            <a:picLocks noChangeAspect="1"/>
          </p:cNvPicPr>
          <p:nvPr/>
        </p:nvPicPr>
        <p:blipFill>
          <a:blip r:embed="rId3"/>
          <a:stretch>
            <a:fillRect/>
          </a:stretch>
        </p:blipFill>
        <p:spPr>
          <a:xfrm>
            <a:off x="4331184" y="196172"/>
            <a:ext cx="4605737" cy="1635036"/>
          </a:xfrm>
          <a:prstGeom prst="rect">
            <a:avLst/>
          </a:prstGeom>
        </p:spPr>
      </p:pic>
    </p:spTree>
    <p:extLst>
      <p:ext uri="{BB962C8B-B14F-4D97-AF65-F5344CB8AC3E}">
        <p14:creationId xmlns:p14="http://schemas.microsoft.com/office/powerpoint/2010/main" val="1073353566"/>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3" name="Picture 2"/>
          <p:cNvPicPr>
            <a:picLocks noChangeAspect="1"/>
          </p:cNvPicPr>
          <p:nvPr/>
        </p:nvPicPr>
        <p:blipFill>
          <a:blip r:embed="rId2"/>
          <a:stretch>
            <a:fillRect/>
          </a:stretch>
        </p:blipFill>
        <p:spPr>
          <a:xfrm>
            <a:off x="2179106" y="196172"/>
            <a:ext cx="6757940" cy="4452610"/>
          </a:xfrm>
          <a:prstGeom prst="rect">
            <a:avLst/>
          </a:prstGeom>
        </p:spPr>
      </p:pic>
      <p:sp>
        <p:nvSpPr>
          <p:cNvPr id="4" name="Rounded Rectangle 3"/>
          <p:cNvSpPr/>
          <p:nvPr/>
        </p:nvSpPr>
        <p:spPr>
          <a:xfrm>
            <a:off x="2601361" y="3710278"/>
            <a:ext cx="2068361" cy="805881"/>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338964942"/>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5202" y="2418952"/>
            <a:ext cx="1004560" cy="1004560"/>
          </a:xfrm>
          <a:prstGeom prst="rect">
            <a:avLst/>
          </a:prstGeom>
          <a:ln w="38100">
            <a:solidFill>
              <a:srgbClr val="7030A0"/>
            </a:solidFill>
          </a:ln>
        </p:spPr>
      </p:pic>
      <p:sp>
        <p:nvSpPr>
          <p:cNvPr id="2" name="Title 1"/>
          <p:cNvSpPr>
            <a:spLocks noGrp="1"/>
          </p:cNvSpPr>
          <p:nvPr>
            <p:ph type="title"/>
          </p:nvPr>
        </p:nvSpPr>
        <p:spPr/>
        <p:txBody>
          <a:bodyPr/>
          <a:lstStyle/>
          <a:p>
            <a:r>
              <a:rPr lang="en-US" dirty="0" smtClean="0"/>
              <a:t>What is happening?</a:t>
            </a:r>
            <a:endParaRPr lang="en-US" dirty="0"/>
          </a:p>
        </p:txBody>
      </p:sp>
      <p:sp>
        <p:nvSpPr>
          <p:cNvPr id="4" name="Rounded Rectangle 3"/>
          <p:cNvSpPr/>
          <p:nvPr/>
        </p:nvSpPr>
        <p:spPr>
          <a:xfrm>
            <a:off x="425902" y="736370"/>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smtClean="0">
                <a:solidFill>
                  <a:schemeClr val="tx2"/>
                </a:solidFill>
                <a:latin typeface="+mn-lt"/>
              </a:rPr>
              <a:t>“Client”</a:t>
            </a:r>
            <a:br>
              <a:rPr lang="en-US" sz="1400" smtClean="0">
                <a:solidFill>
                  <a:schemeClr val="tx2"/>
                </a:solidFill>
                <a:latin typeface="+mn-lt"/>
              </a:rPr>
            </a:br>
            <a:r>
              <a:rPr lang="en-US" sz="1400" smtClean="0">
                <a:solidFill>
                  <a:schemeClr val="tx2"/>
                </a:solidFill>
                <a:latin typeface="+mn-lt"/>
              </a:rPr>
              <a:t>App 1</a:t>
            </a:r>
            <a:endParaRPr lang="en-US" sz="1400" dirty="0" smtClean="0">
              <a:solidFill>
                <a:schemeClr val="tx2"/>
              </a:solidFill>
              <a:latin typeface="+mn-lt"/>
            </a:endParaRPr>
          </a:p>
        </p:txBody>
      </p:sp>
      <p:sp>
        <p:nvSpPr>
          <p:cNvPr id="5" name="Rounded Rectangle 4"/>
          <p:cNvSpPr/>
          <p:nvPr/>
        </p:nvSpPr>
        <p:spPr>
          <a:xfrm>
            <a:off x="425902" y="1611998"/>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“Client”</a:t>
            </a:r>
            <a:br>
              <a:rPr lang="en-US" sz="1400" dirty="0" smtClean="0">
                <a:solidFill>
                  <a:schemeClr val="tx2"/>
                </a:solidFill>
                <a:latin typeface="+mn-lt"/>
              </a:rPr>
            </a:br>
            <a:r>
              <a:rPr lang="en-US" sz="1400" dirty="0" smtClean="0">
                <a:solidFill>
                  <a:schemeClr val="tx2"/>
                </a:solidFill>
                <a:latin typeface="+mn-lt"/>
              </a:rPr>
              <a:t>App 2</a:t>
            </a:r>
          </a:p>
        </p:txBody>
      </p:sp>
      <p:pic>
        <p:nvPicPr>
          <p:cNvPr id="7" name="Picture 6"/>
          <p:cNvPicPr>
            <a:picLocks noChangeAspect="1"/>
          </p:cNvPicPr>
          <p:nvPr/>
        </p:nvPicPr>
        <p:blipFill>
          <a:blip r:embed="rId3"/>
          <a:stretch>
            <a:fillRect/>
          </a:stretch>
        </p:blipFill>
        <p:spPr>
          <a:xfrm>
            <a:off x="425902" y="3519772"/>
            <a:ext cx="1003159" cy="1003159"/>
          </a:xfrm>
          <a:prstGeom prst="rect">
            <a:avLst/>
          </a:prstGeom>
        </p:spPr>
      </p:pic>
      <p:sp>
        <p:nvSpPr>
          <p:cNvPr id="8" name="Rectangle 7"/>
          <p:cNvSpPr/>
          <p:nvPr/>
        </p:nvSpPr>
        <p:spPr>
          <a:xfrm>
            <a:off x="4565877" y="1611998"/>
            <a:ext cx="2461189" cy="1642051"/>
          </a:xfrm>
          <a:prstGeom prst="rect">
            <a:avLst/>
          </a:prstGeom>
          <a:solidFill>
            <a:schemeClr val="accent1"/>
          </a:solidFill>
          <a:ln w="254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Database</a:t>
            </a:r>
          </a:p>
          <a:p>
            <a:pPr algn="ctr">
              <a:lnSpc>
                <a:spcPct val="90000"/>
              </a:lnSpc>
              <a:spcBef>
                <a:spcPts val="600"/>
              </a:spcBef>
              <a:spcAft>
                <a:spcPts val="0"/>
              </a:spcAft>
            </a:pPr>
            <a:r>
              <a:rPr lang="en-US" sz="2000" dirty="0" smtClean="0">
                <a:solidFill>
                  <a:schemeClr val="tx2"/>
                </a:solidFill>
                <a:latin typeface="+mn-lt"/>
              </a:rPr>
              <a:t>Management</a:t>
            </a:r>
          </a:p>
          <a:p>
            <a:pPr algn="ctr">
              <a:lnSpc>
                <a:spcPct val="90000"/>
              </a:lnSpc>
              <a:spcBef>
                <a:spcPts val="600"/>
              </a:spcBef>
              <a:spcAft>
                <a:spcPts val="0"/>
              </a:spcAft>
            </a:pPr>
            <a:r>
              <a:rPr lang="en-US" sz="2000" dirty="0" smtClean="0">
                <a:solidFill>
                  <a:schemeClr val="tx2"/>
                </a:solidFill>
                <a:latin typeface="+mn-lt"/>
              </a:rPr>
              <a:t>System</a:t>
            </a:r>
            <a:endParaRPr lang="en-US" sz="2000" dirty="0">
              <a:solidFill>
                <a:schemeClr val="tx2"/>
              </a:solidFill>
              <a:latin typeface="+mn-lt"/>
            </a:endParaRPr>
          </a:p>
          <a:p>
            <a:pPr algn="ctr">
              <a:lnSpc>
                <a:spcPct val="90000"/>
              </a:lnSpc>
              <a:spcBef>
                <a:spcPts val="600"/>
              </a:spcBef>
              <a:spcAft>
                <a:spcPts val="0"/>
              </a:spcAft>
            </a:pPr>
            <a:r>
              <a:rPr lang="en-US" sz="2000" dirty="0" smtClean="0">
                <a:solidFill>
                  <a:schemeClr val="tx2"/>
                </a:solidFill>
                <a:latin typeface="+mn-lt"/>
              </a:rPr>
              <a:t>(Instance)</a:t>
            </a:r>
          </a:p>
        </p:txBody>
      </p:sp>
      <p:cxnSp>
        <p:nvCxnSpPr>
          <p:cNvPr id="10" name="Straight Arrow Connector 9"/>
          <p:cNvCxnSpPr>
            <a:stCxn id="4" idx="3"/>
          </p:cNvCxnSpPr>
          <p:nvPr/>
        </p:nvCxnSpPr>
        <p:spPr>
          <a:xfrm>
            <a:off x="1526453" y="1041170"/>
            <a:ext cx="3039424" cy="1240557"/>
          </a:xfrm>
          <a:prstGeom prst="straightConnector1">
            <a:avLst/>
          </a:prstGeom>
          <a:ln>
            <a:solidFill>
              <a:schemeClr val="bg2">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p:cNvCxnSpPr>
          <p:nvPr/>
        </p:nvCxnSpPr>
        <p:spPr>
          <a:xfrm>
            <a:off x="1526453" y="1916798"/>
            <a:ext cx="3039424" cy="373475"/>
          </a:xfrm>
          <a:prstGeom prst="straightConnector1">
            <a:avLst/>
          </a:prstGeom>
          <a:ln>
            <a:solidFill>
              <a:schemeClr val="bg2">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63408" y="2426006"/>
            <a:ext cx="3293443" cy="550027"/>
          </a:xfrm>
          <a:prstGeom prst="straightConnector1">
            <a:avLst/>
          </a:prstGeom>
          <a:ln>
            <a:solidFill>
              <a:schemeClr val="bg2">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p:cNvCxnSpPr>
          <p:nvPr/>
        </p:nvCxnSpPr>
        <p:spPr>
          <a:xfrm flipV="1">
            <a:off x="1429061" y="2446790"/>
            <a:ext cx="3136816" cy="1574562"/>
          </a:xfrm>
          <a:prstGeom prst="straightConnector1">
            <a:avLst/>
          </a:prstGeom>
          <a:ln>
            <a:solidFill>
              <a:schemeClr val="bg2">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1765" y="100239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444444"/>
                </a:solidFill>
                <a:latin typeface="+mn-lt"/>
              </a:rPr>
              <a:t>Connection</a:t>
            </a:r>
            <a:endParaRPr lang="en-US" sz="2000" dirty="0" err="1" smtClean="0">
              <a:solidFill>
                <a:srgbClr val="444444"/>
              </a:solidFill>
              <a:latin typeface="+mn-lt"/>
            </a:endParaRPr>
          </a:p>
        </p:txBody>
      </p:sp>
      <p:pic>
        <p:nvPicPr>
          <p:cNvPr id="18" name="Picture 17"/>
          <p:cNvPicPr>
            <a:picLocks noChangeAspect="1"/>
          </p:cNvPicPr>
          <p:nvPr/>
        </p:nvPicPr>
        <p:blipFill>
          <a:blip r:embed="rId4"/>
          <a:stretch>
            <a:fillRect/>
          </a:stretch>
        </p:blipFill>
        <p:spPr>
          <a:xfrm>
            <a:off x="1879071" y="1464489"/>
            <a:ext cx="2063326" cy="2046274"/>
          </a:xfrm>
          <a:prstGeom prst="rect">
            <a:avLst/>
          </a:prstGeom>
        </p:spPr>
      </p:pic>
      <p:sp>
        <p:nvSpPr>
          <p:cNvPr id="19" name="TextBox 18"/>
          <p:cNvSpPr txBox="1"/>
          <p:nvPr/>
        </p:nvSpPr>
        <p:spPr>
          <a:xfrm>
            <a:off x="1842528" y="320122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FF0000"/>
                </a:solidFill>
                <a:latin typeface="+mn-lt"/>
              </a:rPr>
              <a:t>DML Statement</a:t>
            </a:r>
            <a:endParaRPr lang="en-US" sz="2000" dirty="0" err="1" smtClean="0">
              <a:solidFill>
                <a:srgbClr val="FF0000"/>
              </a:solidFill>
              <a:latin typeface="+mn-lt"/>
            </a:endParaRPr>
          </a:p>
        </p:txBody>
      </p:sp>
      <p:sp>
        <p:nvSpPr>
          <p:cNvPr id="20" name="TextBox 19"/>
          <p:cNvSpPr txBox="1"/>
          <p:nvPr/>
        </p:nvSpPr>
        <p:spPr>
          <a:xfrm>
            <a:off x="2434421" y="142082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00B050"/>
                </a:solidFill>
                <a:latin typeface="+mn-lt"/>
              </a:rPr>
              <a:t>DDL Statement</a:t>
            </a:r>
            <a:endParaRPr lang="en-US" sz="2000" dirty="0" err="1" smtClean="0">
              <a:solidFill>
                <a:srgbClr val="00B050"/>
              </a:solidFill>
              <a:latin typeface="+mn-lt"/>
            </a:endParaRPr>
          </a:p>
        </p:txBody>
      </p:sp>
      <p:sp>
        <p:nvSpPr>
          <p:cNvPr id="21" name="TextBox 20"/>
          <p:cNvSpPr txBox="1"/>
          <p:nvPr/>
        </p:nvSpPr>
        <p:spPr>
          <a:xfrm>
            <a:off x="5796471" y="545198"/>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FF0000"/>
                </a:solidFill>
                <a:latin typeface="+mn-lt"/>
              </a:rPr>
              <a:t>MySQL process running on</a:t>
            </a:r>
            <a:br>
              <a:rPr lang="en-US" sz="2000" dirty="0" smtClean="0">
                <a:solidFill>
                  <a:srgbClr val="FF0000"/>
                </a:solidFill>
                <a:latin typeface="+mn-lt"/>
              </a:rPr>
            </a:br>
            <a:r>
              <a:rPr lang="en-US" sz="2000" dirty="0" smtClean="0">
                <a:solidFill>
                  <a:srgbClr val="FF0000"/>
                </a:solidFill>
                <a:latin typeface="+mn-lt"/>
              </a:rPr>
              <a:t>my laptop, </a:t>
            </a:r>
            <a:r>
              <a:rPr lang="en-US" sz="2000" smtClean="0">
                <a:solidFill>
                  <a:srgbClr val="FF0000"/>
                </a:solidFill>
                <a:latin typeface="+mn-lt"/>
              </a:rPr>
              <a:t>but could have been</a:t>
            </a:r>
            <a:br>
              <a:rPr lang="en-US" sz="2000" smtClean="0">
                <a:solidFill>
                  <a:srgbClr val="FF0000"/>
                </a:solidFill>
                <a:latin typeface="+mn-lt"/>
              </a:rPr>
            </a:br>
            <a:r>
              <a:rPr lang="en-US" sz="2000" smtClean="0">
                <a:solidFill>
                  <a:srgbClr val="FF0000"/>
                </a:solidFill>
                <a:latin typeface="+mn-lt"/>
              </a:rPr>
              <a:t>anywhere on the Internet.</a:t>
            </a:r>
            <a:endParaRPr lang="en-US" sz="2000" dirty="0" smtClean="0">
              <a:solidFill>
                <a:srgbClr val="FF0000"/>
              </a:solidFill>
              <a:latin typeface="+mn-lt"/>
            </a:endParaRPr>
          </a:p>
        </p:txBody>
      </p:sp>
      <p:sp>
        <p:nvSpPr>
          <p:cNvPr id="23" name="TextBox 22"/>
          <p:cNvSpPr txBox="1"/>
          <p:nvPr/>
        </p:nvSpPr>
        <p:spPr>
          <a:xfrm>
            <a:off x="5339271" y="372021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7030A0"/>
                </a:solidFill>
                <a:latin typeface="+mn-lt"/>
              </a:rPr>
              <a:t>An integrated, development environment</a:t>
            </a:r>
            <a:br>
              <a:rPr lang="en-US" sz="2000" dirty="0" smtClean="0">
                <a:solidFill>
                  <a:srgbClr val="7030A0"/>
                </a:solidFill>
                <a:latin typeface="+mn-lt"/>
              </a:rPr>
            </a:br>
            <a:r>
              <a:rPr lang="en-US" sz="2000" dirty="0" smtClean="0">
                <a:solidFill>
                  <a:srgbClr val="7030A0"/>
                </a:solidFill>
                <a:latin typeface="+mn-lt"/>
              </a:rPr>
              <a:t>ran code that I wrote, which connected to</a:t>
            </a:r>
            <a:br>
              <a:rPr lang="en-US" sz="2000" dirty="0" smtClean="0">
                <a:solidFill>
                  <a:srgbClr val="7030A0"/>
                </a:solidFill>
                <a:latin typeface="+mn-lt"/>
              </a:rPr>
            </a:br>
            <a:r>
              <a:rPr lang="en-US" sz="2000" dirty="0" smtClean="0">
                <a:solidFill>
                  <a:srgbClr val="7030A0"/>
                </a:solidFill>
                <a:latin typeface="+mn-lt"/>
              </a:rPr>
              <a:t>DBMS instance and ran </a:t>
            </a:r>
            <a:r>
              <a:rPr lang="en-US" sz="2000" smtClean="0">
                <a:solidFill>
                  <a:srgbClr val="7030A0"/>
                </a:solidFill>
                <a:latin typeface="+mn-lt"/>
              </a:rPr>
              <a:t>a query. </a:t>
            </a:r>
            <a:endParaRPr lang="en-US" sz="2000" dirty="0" smtClean="0">
              <a:solidFill>
                <a:srgbClr val="7030A0"/>
              </a:solidFill>
              <a:latin typeface="+mn-lt"/>
            </a:endParaRPr>
          </a:p>
        </p:txBody>
      </p:sp>
      <p:cxnSp>
        <p:nvCxnSpPr>
          <p:cNvPr id="24" name="Straight Arrow Connector 23"/>
          <p:cNvCxnSpPr/>
          <p:nvPr/>
        </p:nvCxnSpPr>
        <p:spPr>
          <a:xfrm>
            <a:off x="1429061" y="3329533"/>
            <a:ext cx="2337289" cy="752059"/>
          </a:xfrm>
          <a:prstGeom prst="straightConnector1">
            <a:avLst/>
          </a:prstGeom>
          <a:ln w="28575">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76122"/>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Simple Code: Account Data Object/SVC</a:t>
            </a:r>
            <a:endParaRPr lang="en-US" dirty="0"/>
          </a:p>
        </p:txBody>
      </p:sp>
      <p:sp>
        <p:nvSpPr>
          <p:cNvPr id="3" name="Content Placeholder 2"/>
          <p:cNvSpPr>
            <a:spLocks noGrp="1"/>
          </p:cNvSpPr>
          <p:nvPr>
            <p:ph sz="half" idx="1"/>
          </p:nvPr>
        </p:nvSpPr>
        <p:spPr/>
        <p:txBody>
          <a:bodyPr>
            <a:normAutofit fontScale="62500" lnSpcReduction="20000"/>
          </a:bodyPr>
          <a:lstStyle/>
          <a:p>
            <a:pPr marL="0" indent="0">
              <a:lnSpc>
                <a:spcPct val="120000"/>
              </a:lnSpc>
              <a:spcBef>
                <a:spcPts val="0"/>
              </a:spcBef>
              <a:buNone/>
            </a:pPr>
            <a:r>
              <a:rPr lang="en-US" b="1" dirty="0" err="1">
                <a:solidFill>
                  <a:srgbClr val="000080"/>
                </a:solidFill>
              </a:rPr>
              <a:t>var</a:t>
            </a:r>
            <a:r>
              <a:rPr lang="en-US" b="1" dirty="0">
                <a:solidFill>
                  <a:srgbClr val="000080"/>
                </a:solidFill>
              </a:rPr>
              <a:t> </a:t>
            </a:r>
            <a:r>
              <a:rPr lang="en-US" dirty="0" err="1">
                <a:solidFill>
                  <a:srgbClr val="458383"/>
                </a:solidFill>
              </a:rPr>
              <a:t>dbcon</a:t>
            </a:r>
            <a:r>
              <a:rPr lang="en-US" dirty="0"/>
              <a:t>=require(</a:t>
            </a:r>
            <a:r>
              <a:rPr lang="en-US" b="1" dirty="0">
                <a:solidFill>
                  <a:srgbClr val="008000"/>
                </a:solidFill>
              </a:rPr>
              <a:t>'../lib/</a:t>
            </a:r>
            <a:r>
              <a:rPr lang="en-US" b="1" dirty="0" err="1">
                <a:solidFill>
                  <a:srgbClr val="008000"/>
                </a:solidFill>
              </a:rPr>
              <a:t>dbcon</a:t>
            </a:r>
            <a:r>
              <a:rPr lang="en-US" b="1" dirty="0">
                <a:solidFill>
                  <a:srgbClr val="008000"/>
                </a:solidFill>
              </a:rPr>
              <a:t>'</a:t>
            </a:r>
            <a:r>
              <a:rPr lang="en-US" dirty="0"/>
              <a:t>);</a:t>
            </a:r>
            <a:br>
              <a:rPr lang="en-US" dirty="0"/>
            </a:br>
            <a:r>
              <a:rPr lang="en-US" b="1" dirty="0" err="1">
                <a:solidFill>
                  <a:srgbClr val="000080"/>
                </a:solidFill>
              </a:rPr>
              <a:t>var</a:t>
            </a:r>
            <a:r>
              <a:rPr lang="en-US" b="1" dirty="0">
                <a:solidFill>
                  <a:srgbClr val="000080"/>
                </a:solidFill>
              </a:rPr>
              <a:t> </a:t>
            </a:r>
            <a:r>
              <a:rPr lang="en-US" dirty="0">
                <a:solidFill>
                  <a:srgbClr val="458383"/>
                </a:solidFill>
              </a:rPr>
              <a:t>logging</a:t>
            </a:r>
            <a:r>
              <a:rPr lang="en-US" dirty="0"/>
              <a:t>=require(</a:t>
            </a:r>
            <a:r>
              <a:rPr lang="en-US" b="1" dirty="0">
                <a:solidFill>
                  <a:srgbClr val="008000"/>
                </a:solidFill>
              </a:rPr>
              <a:t>'../lib/logging'</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i="1" dirty="0" err="1"/>
              <a:t>get_account_by_id</a:t>
            </a:r>
            <a:r>
              <a:rPr lang="en-US" i="1" dirty="0"/>
              <a:t>   </a:t>
            </a:r>
            <a:r>
              <a:rPr lang="en-US" dirty="0"/>
              <a:t>=   </a:t>
            </a:r>
            <a:r>
              <a:rPr lang="en-US" b="1" dirty="0">
                <a:solidFill>
                  <a:srgbClr val="000080"/>
                </a:solidFill>
              </a:rPr>
              <a:t>function</a:t>
            </a:r>
            <a:r>
              <a:rPr lang="en-US" dirty="0"/>
              <a:t>(id) {</a:t>
            </a:r>
            <a:br>
              <a:rPr lang="en-US" dirty="0"/>
            </a:br>
            <a:r>
              <a:rPr lang="en-US" dirty="0"/>
              <a:t/>
            </a:r>
            <a:br>
              <a:rPr lang="en-US" dirty="0"/>
            </a:br>
            <a:r>
              <a:rPr lang="en-US" dirty="0"/>
              <a:t>    </a:t>
            </a:r>
            <a:r>
              <a:rPr lang="en-US" b="1" dirty="0">
                <a:solidFill>
                  <a:srgbClr val="000080"/>
                </a:solidFill>
              </a:rPr>
              <a:t>return new </a:t>
            </a:r>
            <a:r>
              <a:rPr lang="en-US" dirty="0"/>
              <a:t>Promise(</a:t>
            </a:r>
            <a:r>
              <a:rPr lang="en-US" b="1" dirty="0">
                <a:solidFill>
                  <a:srgbClr val="000080"/>
                </a:solidFill>
              </a:rPr>
              <a:t>function</a:t>
            </a:r>
            <a:r>
              <a:rPr lang="en-US" dirty="0"/>
              <a:t>(resolve, reject) {</a:t>
            </a:r>
            <a:br>
              <a:rPr lang="en-US" dirty="0"/>
            </a:br>
            <a:r>
              <a:rPr lang="en-US" dirty="0"/>
              <a:t/>
            </a:r>
            <a:br>
              <a:rPr lang="en-US" dirty="0"/>
            </a:br>
            <a:r>
              <a:rPr lang="en-US" dirty="0"/>
              <a:t>        </a:t>
            </a:r>
            <a:r>
              <a:rPr lang="en-US" b="1" dirty="0" err="1">
                <a:solidFill>
                  <a:srgbClr val="000080"/>
                </a:solidFill>
              </a:rPr>
              <a:t>var</a:t>
            </a:r>
            <a:r>
              <a:rPr lang="en-US" b="1" dirty="0">
                <a:solidFill>
                  <a:srgbClr val="000080"/>
                </a:solidFill>
              </a:rPr>
              <a:t> </a:t>
            </a:r>
            <a:r>
              <a:rPr lang="en-US" dirty="0" err="1">
                <a:solidFill>
                  <a:srgbClr val="458383"/>
                </a:solidFill>
              </a:rPr>
              <a:t>get_statement</a:t>
            </a:r>
            <a:r>
              <a:rPr lang="en-US" dirty="0">
                <a:solidFill>
                  <a:srgbClr val="458383"/>
                </a:solidFill>
              </a:rPr>
              <a:t> </a:t>
            </a:r>
            <a:r>
              <a:rPr lang="en-US" dirty="0"/>
              <a:t>= </a:t>
            </a:r>
            <a:r>
              <a:rPr lang="en-US" b="1" dirty="0">
                <a:solidFill>
                  <a:srgbClr val="008000"/>
                </a:solidFill>
              </a:rPr>
              <a:t>"SELECT * FROM </a:t>
            </a:r>
            <a:r>
              <a:rPr lang="en-US" b="1" dirty="0" err="1">
                <a:solidFill>
                  <a:srgbClr val="008000"/>
                </a:solidFill>
              </a:rPr>
              <a:t>transactions.accounts</a:t>
            </a:r>
            <a:r>
              <a:rPr lang="en-US" b="1" dirty="0">
                <a:solidFill>
                  <a:srgbClr val="008000"/>
                </a:solidFill>
              </a:rPr>
              <a:t> WHERE </a:t>
            </a:r>
            <a:r>
              <a:rPr lang="en-US" b="1" dirty="0" err="1">
                <a:solidFill>
                  <a:srgbClr val="008000"/>
                </a:solidFill>
              </a:rPr>
              <a:t>account_id</a:t>
            </a:r>
            <a:r>
              <a:rPr lang="en-US" b="1" dirty="0">
                <a:solidFill>
                  <a:srgbClr val="008000"/>
                </a:solidFill>
              </a:rPr>
              <a:t> = " </a:t>
            </a:r>
            <a:r>
              <a:rPr lang="en-US" dirty="0"/>
              <a:t>+ id + </a:t>
            </a:r>
            <a:r>
              <a:rPr lang="en-US" b="1" dirty="0">
                <a:solidFill>
                  <a:srgbClr val="008000"/>
                </a:solidFill>
              </a:rPr>
              <a:t>";"</a:t>
            </a:r>
            <a:r>
              <a:rPr lang="en-US" dirty="0"/>
              <a:t>;</a:t>
            </a:r>
            <a:br>
              <a:rPr lang="en-US" dirty="0"/>
            </a:br>
            <a:r>
              <a:rPr lang="en-US" dirty="0"/>
              <a:t>        </a:t>
            </a:r>
            <a:r>
              <a:rPr lang="en-US" dirty="0" err="1">
                <a:solidFill>
                  <a:srgbClr val="458383"/>
                </a:solidFill>
              </a:rPr>
              <a:t>dbcon</a:t>
            </a:r>
            <a:r>
              <a:rPr lang="en-US" dirty="0" err="1"/>
              <a:t>.</a:t>
            </a:r>
            <a:r>
              <a:rPr lang="en-US" dirty="0" err="1">
                <a:solidFill>
                  <a:srgbClr val="7A7A43"/>
                </a:solidFill>
              </a:rPr>
              <a:t>execute_query</a:t>
            </a:r>
            <a:r>
              <a:rPr lang="en-US" dirty="0"/>
              <a:t>(</a:t>
            </a:r>
            <a:r>
              <a:rPr lang="en-US" dirty="0" err="1">
                <a:solidFill>
                  <a:srgbClr val="458383"/>
                </a:solidFill>
              </a:rPr>
              <a:t>get_statement</a:t>
            </a:r>
            <a:r>
              <a:rPr lang="en-US" dirty="0" err="1"/>
              <a:t>,</a:t>
            </a:r>
            <a:r>
              <a:rPr lang="en-US" b="1" dirty="0" err="1">
                <a:solidFill>
                  <a:srgbClr val="000080"/>
                </a:solidFill>
              </a:rPr>
              <a:t>null</a:t>
            </a:r>
            <a:r>
              <a:rPr lang="en-US" dirty="0"/>
              <a:t>).then(</a:t>
            </a:r>
            <a:br>
              <a:rPr lang="en-US" dirty="0"/>
            </a:br>
            <a:r>
              <a:rPr lang="en-US" dirty="0"/>
              <a:t>            </a:t>
            </a:r>
            <a:r>
              <a:rPr lang="en-US" b="1" dirty="0">
                <a:solidFill>
                  <a:srgbClr val="000080"/>
                </a:solidFill>
              </a:rPr>
              <a:t>function</a:t>
            </a:r>
            <a:r>
              <a:rPr lang="en-US" dirty="0"/>
              <a:t>(result) {</a:t>
            </a:r>
            <a:br>
              <a:rPr lang="en-US" dirty="0"/>
            </a:br>
            <a:r>
              <a:rPr lang="en-US" dirty="0"/>
              <a:t>                </a:t>
            </a:r>
            <a:r>
              <a:rPr lang="en-US" dirty="0" err="1">
                <a:solidFill>
                  <a:srgbClr val="458383"/>
                </a:solidFill>
              </a:rPr>
              <a:t>logging</a:t>
            </a:r>
            <a:r>
              <a:rPr lang="en-US" dirty="0" err="1"/>
              <a:t>.</a:t>
            </a:r>
            <a:r>
              <a:rPr lang="en-US" i="1" dirty="0" err="1"/>
              <a:t>debug_message</a:t>
            </a:r>
            <a:r>
              <a:rPr lang="en-US" dirty="0"/>
              <a:t>(</a:t>
            </a:r>
            <a:r>
              <a:rPr lang="en-US" b="1" dirty="0">
                <a:solidFill>
                  <a:srgbClr val="008000"/>
                </a:solidFill>
              </a:rPr>
              <a:t>"</a:t>
            </a:r>
            <a:r>
              <a:rPr lang="en-US" b="1" dirty="0" err="1">
                <a:solidFill>
                  <a:srgbClr val="008000"/>
                </a:solidFill>
              </a:rPr>
              <a:t>account_do.get_account_by_id</a:t>
            </a:r>
            <a:r>
              <a:rPr lang="en-US" b="1" dirty="0">
                <a:solidFill>
                  <a:srgbClr val="008000"/>
                </a:solidFill>
              </a:rPr>
              <a:t>: Result = "</a:t>
            </a:r>
            <a:r>
              <a:rPr lang="en-US" dirty="0"/>
              <a:t>, result[</a:t>
            </a:r>
            <a:r>
              <a:rPr lang="en-US" dirty="0">
                <a:solidFill>
                  <a:srgbClr val="0000FF"/>
                </a:solidFill>
              </a:rPr>
              <a:t>0</a:t>
            </a:r>
            <a:r>
              <a:rPr lang="en-US" dirty="0"/>
              <a:t>]);</a:t>
            </a:r>
            <a:br>
              <a:rPr lang="en-US" dirty="0"/>
            </a:br>
            <a:r>
              <a:rPr lang="en-US" dirty="0"/>
              <a:t>                resolve(result);</a:t>
            </a:r>
            <a:br>
              <a:rPr lang="en-US" dirty="0"/>
            </a:br>
            <a:r>
              <a:rPr lang="en-US" dirty="0"/>
              <a:t>            },</a:t>
            </a:r>
            <a:br>
              <a:rPr lang="en-US" dirty="0"/>
            </a:br>
            <a:r>
              <a:rPr lang="en-US" dirty="0"/>
              <a:t>            </a:t>
            </a:r>
            <a:r>
              <a:rPr lang="en-US" b="1" dirty="0">
                <a:solidFill>
                  <a:srgbClr val="000080"/>
                </a:solidFill>
              </a:rPr>
              <a:t>function</a:t>
            </a:r>
            <a:r>
              <a:rPr lang="en-US" dirty="0"/>
              <a:t>(error) {</a:t>
            </a:r>
            <a:br>
              <a:rPr lang="en-US" dirty="0"/>
            </a:br>
            <a:r>
              <a:rPr lang="en-US" dirty="0"/>
              <a:t>                </a:t>
            </a:r>
            <a:r>
              <a:rPr lang="en-US" dirty="0" err="1">
                <a:solidFill>
                  <a:srgbClr val="458383"/>
                </a:solidFill>
              </a:rPr>
              <a:t>logging</a:t>
            </a:r>
            <a:r>
              <a:rPr lang="en-US" dirty="0" err="1"/>
              <a:t>.</a:t>
            </a:r>
            <a:r>
              <a:rPr lang="en-US" i="1" dirty="0" err="1"/>
              <a:t>error_message</a:t>
            </a:r>
            <a:r>
              <a:rPr lang="en-US" dirty="0"/>
              <a:t>(</a:t>
            </a:r>
            <a:r>
              <a:rPr lang="en-US" b="1" dirty="0">
                <a:solidFill>
                  <a:srgbClr val="008000"/>
                </a:solidFill>
              </a:rPr>
              <a:t>"</a:t>
            </a:r>
            <a:r>
              <a:rPr lang="en-US" b="1" dirty="0" err="1">
                <a:solidFill>
                  <a:srgbClr val="008000"/>
                </a:solidFill>
              </a:rPr>
              <a:t>account_do.get_account_by_id</a:t>
            </a:r>
            <a:r>
              <a:rPr lang="en-US" b="1" dirty="0">
                <a:solidFill>
                  <a:srgbClr val="008000"/>
                </a:solidFill>
              </a:rPr>
              <a:t>: ERROR = "</a:t>
            </a:r>
            <a:r>
              <a:rPr lang="en-US" dirty="0"/>
              <a:t>, error);</a:t>
            </a:r>
            <a:br>
              <a:rPr lang="en-US" dirty="0"/>
            </a:br>
            <a:r>
              <a:rPr lang="en-US" dirty="0"/>
              <a:t>                resolve(result);</a:t>
            </a:r>
            <a:br>
              <a:rPr lang="en-US" dirty="0"/>
            </a:br>
            <a:r>
              <a:rPr lang="en-US" dirty="0"/>
              <a:t>            }</a:t>
            </a:r>
            <a:br>
              <a:rPr lang="en-US" dirty="0"/>
            </a:br>
            <a:r>
              <a:rPr lang="en-US" dirty="0"/>
              <a:t>        )</a:t>
            </a:r>
            <a:br>
              <a:rPr lang="en-US" dirty="0"/>
            </a:br>
            <a:r>
              <a:rPr lang="en-US" dirty="0"/>
              <a:t>    });</a:t>
            </a:r>
            <a:br>
              <a:rPr lang="en-US" dirty="0"/>
            </a:br>
            <a:r>
              <a:rPr lang="en-US" dirty="0"/>
              <a:t>};</a:t>
            </a:r>
          </a:p>
        </p:txBody>
      </p:sp>
    </p:spTree>
    <p:extLst>
      <p:ext uri="{BB962C8B-B14F-4D97-AF65-F5344CB8AC3E}">
        <p14:creationId xmlns:p14="http://schemas.microsoft.com/office/powerpoint/2010/main" val="658278859"/>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the Data Object/Service</a:t>
            </a:r>
            <a:endParaRPr lang="en-US" dirty="0"/>
          </a:p>
        </p:txBody>
      </p:sp>
      <p:sp>
        <p:nvSpPr>
          <p:cNvPr id="3" name="Content Placeholder 2"/>
          <p:cNvSpPr>
            <a:spLocks noGrp="1"/>
          </p:cNvSpPr>
          <p:nvPr>
            <p:ph sz="half" idx="1"/>
          </p:nvPr>
        </p:nvSpPr>
        <p:spPr/>
        <p:txBody>
          <a:bodyPr>
            <a:normAutofit fontScale="85000" lnSpcReduction="10000"/>
          </a:bodyPr>
          <a:lstStyle/>
          <a:p>
            <a:pPr marL="0" indent="0">
              <a:buNone/>
            </a:pPr>
            <a:r>
              <a:rPr lang="en-US" b="1" dirty="0" err="1">
                <a:solidFill>
                  <a:srgbClr val="000080"/>
                </a:solidFill>
              </a:rPr>
              <a:t>var</a:t>
            </a:r>
            <a:r>
              <a:rPr lang="en-US" b="1" dirty="0">
                <a:solidFill>
                  <a:srgbClr val="000080"/>
                </a:solidFill>
              </a:rPr>
              <a:t> </a:t>
            </a:r>
            <a:r>
              <a:rPr lang="en-US" dirty="0" err="1"/>
              <a:t>dbcon</a:t>
            </a:r>
            <a:r>
              <a:rPr lang="en-US" dirty="0"/>
              <a:t>=require(</a:t>
            </a:r>
            <a:r>
              <a:rPr lang="en-US" b="1" dirty="0">
                <a:solidFill>
                  <a:srgbClr val="008000"/>
                </a:solidFill>
              </a:rPr>
              <a:t>'../lib/</a:t>
            </a:r>
            <a:r>
              <a:rPr lang="en-US" b="1" dirty="0" err="1">
                <a:solidFill>
                  <a:srgbClr val="008000"/>
                </a:solidFill>
              </a:rPr>
              <a:t>dbcon</a:t>
            </a:r>
            <a:r>
              <a:rPr lang="en-US" b="1" dirty="0">
                <a:solidFill>
                  <a:srgbClr val="008000"/>
                </a:solidFill>
              </a:rPr>
              <a:t>'</a:t>
            </a:r>
            <a:r>
              <a:rPr lang="en-US" dirty="0"/>
              <a:t>);</a:t>
            </a:r>
            <a:br>
              <a:rPr lang="en-US" dirty="0"/>
            </a:br>
            <a:r>
              <a:rPr lang="en-US" b="1" dirty="0" err="1">
                <a:solidFill>
                  <a:srgbClr val="000080"/>
                </a:solidFill>
              </a:rPr>
              <a:t>var</a:t>
            </a:r>
            <a:r>
              <a:rPr lang="en-US" b="1" dirty="0">
                <a:solidFill>
                  <a:srgbClr val="000080"/>
                </a:solidFill>
              </a:rPr>
              <a:t> </a:t>
            </a:r>
            <a:r>
              <a:rPr lang="en-US" dirty="0">
                <a:solidFill>
                  <a:srgbClr val="458383"/>
                </a:solidFill>
              </a:rPr>
              <a:t>logging</a:t>
            </a:r>
            <a:r>
              <a:rPr lang="en-US" dirty="0"/>
              <a:t>=require(</a:t>
            </a:r>
            <a:r>
              <a:rPr lang="en-US" b="1" dirty="0">
                <a:solidFill>
                  <a:srgbClr val="008000"/>
                </a:solidFill>
              </a:rPr>
              <a:t>'../lib/logging'</a:t>
            </a:r>
            <a:r>
              <a:rPr lang="en-US" dirty="0"/>
              <a:t>);</a:t>
            </a:r>
            <a:br>
              <a:rPr lang="en-US" dirty="0"/>
            </a:br>
            <a:r>
              <a:rPr lang="en-US" b="1" dirty="0" err="1">
                <a:solidFill>
                  <a:srgbClr val="000080"/>
                </a:solidFill>
              </a:rPr>
              <a:t>var</a:t>
            </a:r>
            <a:r>
              <a:rPr lang="en-US" b="1" dirty="0">
                <a:solidFill>
                  <a:srgbClr val="000080"/>
                </a:solidFill>
              </a:rPr>
              <a:t> </a:t>
            </a:r>
            <a:r>
              <a:rPr lang="en-US" dirty="0" err="1">
                <a:solidFill>
                  <a:srgbClr val="458383"/>
                </a:solidFill>
              </a:rPr>
              <a:t>account_do</a:t>
            </a:r>
            <a:r>
              <a:rPr lang="en-US" dirty="0"/>
              <a:t>=require(</a:t>
            </a:r>
            <a:r>
              <a:rPr lang="en-US" b="1" dirty="0">
                <a:solidFill>
                  <a:srgbClr val="008000"/>
                </a:solidFill>
              </a:rPr>
              <a:t>'./</a:t>
            </a:r>
            <a:r>
              <a:rPr lang="en-US" b="1" dirty="0" err="1">
                <a:solidFill>
                  <a:srgbClr val="008000"/>
                </a:solidFill>
              </a:rPr>
              <a:t>account_do</a:t>
            </a:r>
            <a:r>
              <a:rPr lang="en-US" b="1" dirty="0">
                <a:solidFill>
                  <a:srgbClr val="008000"/>
                </a:solidFill>
              </a:rPr>
              <a:t>'</a:t>
            </a:r>
            <a:r>
              <a:rPr lang="en-US" dirty="0"/>
              <a:t>);</a:t>
            </a:r>
            <a:br>
              <a:rPr lang="en-US" dirty="0"/>
            </a:br>
            <a:r>
              <a:rPr lang="en-US" dirty="0"/>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i="1" dirty="0"/>
              <a:t>test </a:t>
            </a:r>
            <a:r>
              <a:rPr lang="en-US" dirty="0"/>
              <a:t>= </a:t>
            </a:r>
            <a:r>
              <a:rPr lang="en-US" b="1" dirty="0">
                <a:solidFill>
                  <a:srgbClr val="000080"/>
                </a:solidFill>
              </a:rPr>
              <a:t>function</a:t>
            </a:r>
            <a:r>
              <a:rPr lang="en-US" dirty="0"/>
              <a:t>() {</a:t>
            </a:r>
            <a:br>
              <a:rPr lang="en-US" dirty="0"/>
            </a:br>
            <a:r>
              <a:rPr lang="en-US" dirty="0"/>
              <a:t/>
            </a:r>
            <a:br>
              <a:rPr lang="en-US" dirty="0"/>
            </a:br>
            <a:r>
              <a:rPr lang="en-US" dirty="0"/>
              <a:t>    </a:t>
            </a:r>
            <a:r>
              <a:rPr lang="en-US" dirty="0" err="1">
                <a:solidFill>
                  <a:srgbClr val="458383"/>
                </a:solidFill>
              </a:rPr>
              <a:t>account_do</a:t>
            </a:r>
            <a:r>
              <a:rPr lang="en-US" dirty="0" err="1"/>
              <a:t>.get_account_by_id</a:t>
            </a:r>
            <a:r>
              <a:rPr lang="en-US" dirty="0"/>
              <a:t>(</a:t>
            </a:r>
            <a:r>
              <a:rPr lang="en-US" dirty="0">
                <a:solidFill>
                  <a:srgbClr val="0000FF"/>
                </a:solidFill>
              </a:rPr>
              <a:t>1</a:t>
            </a:r>
            <a:r>
              <a:rPr lang="en-US" dirty="0"/>
              <a:t>).then(</a:t>
            </a:r>
            <a:br>
              <a:rPr lang="en-US" dirty="0"/>
            </a:br>
            <a:r>
              <a:rPr lang="en-US" dirty="0"/>
              <a:t>        </a:t>
            </a:r>
            <a:r>
              <a:rPr lang="en-US" b="1" dirty="0">
                <a:solidFill>
                  <a:srgbClr val="000080"/>
                </a:solidFill>
              </a:rPr>
              <a:t>function</a:t>
            </a:r>
            <a:r>
              <a:rPr lang="en-US" dirty="0"/>
              <a:t>(result) {</a:t>
            </a:r>
            <a:br>
              <a:rPr lang="en-US" dirty="0"/>
            </a:br>
            <a:r>
              <a:rPr lang="en-US" dirty="0"/>
              <a:t>            </a:t>
            </a:r>
            <a:r>
              <a:rPr lang="en-US" dirty="0" err="1">
                <a:solidFill>
                  <a:srgbClr val="458383"/>
                </a:solidFill>
              </a:rPr>
              <a:t>logging</a:t>
            </a:r>
            <a:r>
              <a:rPr lang="en-US" dirty="0" err="1"/>
              <a:t>.</a:t>
            </a:r>
            <a:r>
              <a:rPr lang="en-US" i="1" dirty="0" err="1"/>
              <a:t>debug_message</a:t>
            </a:r>
            <a:r>
              <a:rPr lang="en-US" dirty="0"/>
              <a:t>(</a:t>
            </a:r>
            <a:r>
              <a:rPr lang="en-US" b="1" dirty="0">
                <a:solidFill>
                  <a:srgbClr val="008000"/>
                </a:solidFill>
              </a:rPr>
              <a:t>"</a:t>
            </a:r>
            <a:r>
              <a:rPr lang="en-US" b="1" dirty="0" err="1">
                <a:solidFill>
                  <a:srgbClr val="008000"/>
                </a:solidFill>
              </a:rPr>
              <a:t>account_svc.test</a:t>
            </a:r>
            <a:r>
              <a:rPr lang="en-US" b="1" dirty="0">
                <a:solidFill>
                  <a:srgbClr val="008000"/>
                </a:solidFill>
              </a:rPr>
              <a:t>: DB layer returned value="</a:t>
            </a:r>
            <a:r>
              <a:rPr lang="en-US" dirty="0"/>
              <a:t>, result);</a:t>
            </a:r>
            <a:br>
              <a:rPr lang="en-US" dirty="0"/>
            </a:br>
            <a:r>
              <a:rPr lang="en-US" dirty="0"/>
              <a:t>        },</a:t>
            </a:r>
            <a:br>
              <a:rPr lang="en-US" dirty="0"/>
            </a:br>
            <a:r>
              <a:rPr lang="en-US" dirty="0"/>
              <a:t>        </a:t>
            </a:r>
            <a:r>
              <a:rPr lang="en-US" b="1" dirty="0">
                <a:solidFill>
                  <a:srgbClr val="000080"/>
                </a:solidFill>
              </a:rPr>
              <a:t>function</a:t>
            </a:r>
            <a:r>
              <a:rPr lang="en-US" dirty="0"/>
              <a:t>(error) {</a:t>
            </a:r>
            <a:br>
              <a:rPr lang="en-US" dirty="0"/>
            </a:br>
            <a:r>
              <a:rPr lang="en-US" dirty="0"/>
              <a:t>            </a:t>
            </a:r>
            <a:r>
              <a:rPr lang="en-US" dirty="0" err="1">
                <a:solidFill>
                  <a:srgbClr val="458383"/>
                </a:solidFill>
              </a:rPr>
              <a:t>logging</a:t>
            </a:r>
            <a:r>
              <a:rPr lang="en-US" dirty="0" err="1"/>
              <a:t>.</a:t>
            </a:r>
            <a:r>
              <a:rPr lang="en-US" i="1" dirty="0" err="1"/>
              <a:t>debug_message</a:t>
            </a:r>
            <a:r>
              <a:rPr lang="en-US" dirty="0"/>
              <a:t>(</a:t>
            </a:r>
            <a:r>
              <a:rPr lang="en-US" b="1" dirty="0">
                <a:solidFill>
                  <a:srgbClr val="008000"/>
                </a:solidFill>
              </a:rPr>
              <a:t>"</a:t>
            </a:r>
            <a:r>
              <a:rPr lang="en-US" b="1" dirty="0" err="1">
                <a:solidFill>
                  <a:srgbClr val="008000"/>
                </a:solidFill>
              </a:rPr>
              <a:t>account_svc.test</a:t>
            </a:r>
            <a:r>
              <a:rPr lang="en-US" b="1" dirty="0">
                <a:solidFill>
                  <a:srgbClr val="008000"/>
                </a:solidFill>
              </a:rPr>
              <a:t>: DB layer returned ERROR="</a:t>
            </a:r>
            <a:r>
              <a:rPr lang="en-US" dirty="0"/>
              <a:t>, error);</a:t>
            </a:r>
            <a:br>
              <a:rPr lang="en-US" dirty="0"/>
            </a:br>
            <a:r>
              <a:rPr lang="en-US" dirty="0"/>
              <a:t>        });</a:t>
            </a:r>
            <a:br>
              <a:rPr lang="en-US" dirty="0"/>
            </a:br>
            <a:r>
              <a:rPr lang="en-US" dirty="0"/>
              <a:t>};</a:t>
            </a:r>
            <a:br>
              <a:rPr lang="en-US" dirty="0"/>
            </a:br>
            <a:r>
              <a:rPr lang="en-US" dirty="0"/>
              <a:t/>
            </a:r>
            <a:br>
              <a:rPr lang="en-US" dirty="0"/>
            </a:br>
            <a:r>
              <a:rPr lang="en-US" i="1" dirty="0"/>
              <a:t>test</a:t>
            </a:r>
            <a:r>
              <a:rPr lang="en-US" dirty="0"/>
              <a:t>();</a:t>
            </a:r>
          </a:p>
        </p:txBody>
      </p:sp>
    </p:spTree>
    <p:extLst>
      <p:ext uri="{BB962C8B-B14F-4D97-AF65-F5344CB8AC3E}">
        <p14:creationId xmlns:p14="http://schemas.microsoft.com/office/powerpoint/2010/main" val="1018352931"/>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Connection</a:t>
            </a:r>
            <a:endParaRPr lang="en-US" dirty="0"/>
          </a:p>
        </p:txBody>
      </p:sp>
      <p:pic>
        <p:nvPicPr>
          <p:cNvPr id="4" name="Picture 3"/>
          <p:cNvPicPr>
            <a:picLocks noChangeAspect="1"/>
          </p:cNvPicPr>
          <p:nvPr/>
        </p:nvPicPr>
        <p:blipFill>
          <a:blip r:embed="rId2"/>
          <a:stretch>
            <a:fillRect/>
          </a:stretch>
        </p:blipFill>
        <p:spPr>
          <a:xfrm>
            <a:off x="425904" y="583970"/>
            <a:ext cx="5914682" cy="4070536"/>
          </a:xfrm>
          <a:prstGeom prst="rect">
            <a:avLst/>
          </a:prstGeom>
        </p:spPr>
      </p:pic>
      <p:sp>
        <p:nvSpPr>
          <p:cNvPr id="5" name="Rectangle 4"/>
          <p:cNvSpPr/>
          <p:nvPr/>
        </p:nvSpPr>
        <p:spPr>
          <a:xfrm>
            <a:off x="1172665" y="872519"/>
            <a:ext cx="551432" cy="113209"/>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869404257"/>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Connection</a:t>
            </a:r>
            <a:endParaRPr lang="en-US" dirty="0"/>
          </a:p>
        </p:txBody>
      </p:sp>
      <p:sp>
        <p:nvSpPr>
          <p:cNvPr id="3" name="Content Placeholder 2"/>
          <p:cNvSpPr>
            <a:spLocks noGrp="1"/>
          </p:cNvSpPr>
          <p:nvPr>
            <p:ph sz="half" idx="1"/>
          </p:nvPr>
        </p:nvSpPr>
        <p:spPr>
          <a:xfrm>
            <a:off x="425904" y="787780"/>
            <a:ext cx="8267140" cy="3545980"/>
          </a:xfrm>
        </p:spPr>
        <p:txBody>
          <a:bodyPr/>
          <a:lstStyle/>
          <a:p>
            <a:pPr marL="0" indent="0">
              <a:buNone/>
            </a:pPr>
            <a:r>
              <a:rPr lang="en-US" dirty="0" smtClean="0">
                <a:solidFill>
                  <a:srgbClr val="222222"/>
                </a:solidFill>
                <a:latin typeface="Arial" charset="0"/>
              </a:rPr>
              <a:t>“In</a:t>
            </a:r>
            <a:r>
              <a:rPr lang="en-US" dirty="0">
                <a:solidFill>
                  <a:srgbClr val="222222"/>
                </a:solidFill>
                <a:latin typeface="Arial" charset="0"/>
              </a:rPr>
              <a:t> </a:t>
            </a:r>
            <a:r>
              <a:rPr lang="en-US" dirty="0">
                <a:solidFill>
                  <a:srgbClr val="0B0080"/>
                </a:solidFill>
                <a:latin typeface="Arial" charset="0"/>
                <a:hlinkClick r:id="rId2" tooltip="Computer science"/>
              </a:rPr>
              <a:t>computer science</a:t>
            </a:r>
            <a:r>
              <a:rPr lang="en-US" dirty="0">
                <a:solidFill>
                  <a:srgbClr val="222222"/>
                </a:solidFill>
                <a:latin typeface="Arial" charset="0"/>
              </a:rPr>
              <a:t>, a </a:t>
            </a:r>
            <a:r>
              <a:rPr lang="en-US" b="1" dirty="0">
                <a:solidFill>
                  <a:srgbClr val="222222"/>
                </a:solidFill>
                <a:latin typeface="Arial" charset="0"/>
              </a:rPr>
              <a:t>database connection</a:t>
            </a:r>
            <a:r>
              <a:rPr lang="en-US" dirty="0">
                <a:solidFill>
                  <a:srgbClr val="222222"/>
                </a:solidFill>
                <a:latin typeface="Arial" charset="0"/>
              </a:rPr>
              <a:t> is the means by which a </a:t>
            </a:r>
            <a:r>
              <a:rPr lang="en-US" dirty="0">
                <a:solidFill>
                  <a:srgbClr val="0B0080"/>
                </a:solidFill>
                <a:latin typeface="Arial" charset="0"/>
                <a:hlinkClick r:id="rId3" tooltip="Database server"/>
              </a:rPr>
              <a:t>database server</a:t>
            </a:r>
            <a:r>
              <a:rPr lang="en-US" dirty="0">
                <a:solidFill>
                  <a:srgbClr val="222222"/>
                </a:solidFill>
                <a:latin typeface="Arial" charset="0"/>
              </a:rPr>
              <a:t> and its </a:t>
            </a:r>
            <a:r>
              <a:rPr lang="en-US" dirty="0">
                <a:solidFill>
                  <a:srgbClr val="0B0080"/>
                </a:solidFill>
                <a:latin typeface="Arial" charset="0"/>
                <a:hlinkClick r:id="rId4" tooltip="Client (computing)"/>
              </a:rPr>
              <a:t>client</a:t>
            </a:r>
            <a:r>
              <a:rPr lang="en-US" dirty="0">
                <a:solidFill>
                  <a:srgbClr val="222222"/>
                </a:solidFill>
                <a:latin typeface="Arial" charset="0"/>
              </a:rPr>
              <a:t> software communicate with each other. The term is used whether or not the client and the server are on different machines</a:t>
            </a:r>
            <a:r>
              <a:rPr lang="en-US" dirty="0" smtClean="0">
                <a:solidFill>
                  <a:srgbClr val="222222"/>
                </a:solidFill>
                <a:latin typeface="Arial" charset="0"/>
              </a:rPr>
              <a:t>. </a:t>
            </a:r>
            <a:r>
              <a:rPr lang="mr-IN" dirty="0" smtClean="0">
                <a:solidFill>
                  <a:srgbClr val="222222"/>
                </a:solidFill>
                <a:latin typeface="Arial" charset="0"/>
              </a:rPr>
              <a:t>…</a:t>
            </a:r>
            <a:r>
              <a:rPr lang="en-US" dirty="0" smtClean="0">
                <a:solidFill>
                  <a:srgbClr val="222222"/>
                </a:solidFill>
                <a:latin typeface="Arial" charset="0"/>
              </a:rPr>
              <a:t> </a:t>
            </a:r>
            <a:r>
              <a:rPr lang="mr-IN" dirty="0" smtClean="0">
                <a:solidFill>
                  <a:srgbClr val="222222"/>
                </a:solidFill>
                <a:latin typeface="Arial" charset="0"/>
              </a:rPr>
              <a:t>…</a:t>
            </a:r>
            <a:r>
              <a:rPr lang="en-US" dirty="0" smtClean="0">
                <a:solidFill>
                  <a:srgbClr val="222222"/>
                </a:solidFill>
                <a:latin typeface="Arial" charset="0"/>
              </a:rPr>
              <a:t/>
            </a:r>
            <a:br>
              <a:rPr lang="en-US" dirty="0" smtClean="0">
                <a:solidFill>
                  <a:srgbClr val="222222"/>
                </a:solidFill>
                <a:latin typeface="Arial" charset="0"/>
              </a:rPr>
            </a:br>
            <a:r>
              <a:rPr lang="en-US" dirty="0" smtClean="0">
                <a:solidFill>
                  <a:srgbClr val="222222"/>
                </a:solidFill>
                <a:latin typeface="Arial" charset="0"/>
              </a:rPr>
              <a:t/>
            </a:r>
            <a:br>
              <a:rPr lang="en-US" dirty="0" smtClean="0">
                <a:solidFill>
                  <a:srgbClr val="222222"/>
                </a:solidFill>
                <a:latin typeface="Arial" charset="0"/>
              </a:rPr>
            </a:br>
            <a:r>
              <a:rPr lang="en-US" dirty="0" smtClean="0">
                <a:solidFill>
                  <a:srgbClr val="222222"/>
                </a:solidFill>
                <a:latin typeface="Arial" charset="0"/>
              </a:rPr>
              <a:t>The </a:t>
            </a:r>
            <a:r>
              <a:rPr lang="en-US" dirty="0">
                <a:solidFill>
                  <a:srgbClr val="222222"/>
                </a:solidFill>
                <a:latin typeface="Arial" charset="0"/>
              </a:rPr>
              <a:t>client uses a database connection to send </a:t>
            </a:r>
            <a:r>
              <a:rPr lang="en-US" dirty="0">
                <a:solidFill>
                  <a:srgbClr val="0B0080"/>
                </a:solidFill>
                <a:latin typeface="Arial" charset="0"/>
                <a:hlinkClick r:id="rId5" tooltip="Command (computing)"/>
              </a:rPr>
              <a:t>commands</a:t>
            </a:r>
            <a:r>
              <a:rPr lang="en-US" dirty="0">
                <a:solidFill>
                  <a:srgbClr val="222222"/>
                </a:solidFill>
                <a:latin typeface="Arial" charset="0"/>
              </a:rPr>
              <a:t> to and receive replies from the server</a:t>
            </a:r>
            <a:r>
              <a:rPr lang="en-US" dirty="0" smtClean="0">
                <a:solidFill>
                  <a:srgbClr val="222222"/>
                </a:solidFill>
                <a:latin typeface="Arial" charset="0"/>
              </a:rPr>
              <a:t>.”</a:t>
            </a:r>
            <a:r>
              <a:rPr lang="en-US" dirty="0">
                <a:solidFill>
                  <a:srgbClr val="222222"/>
                </a:solidFill>
                <a:latin typeface="Arial" charset="0"/>
              </a:rPr>
              <a:t> (</a:t>
            </a:r>
            <a:r>
              <a:rPr lang="en-US" dirty="0">
                <a:solidFill>
                  <a:srgbClr val="222222"/>
                </a:solidFill>
                <a:latin typeface="Arial" charset="0"/>
                <a:hlinkClick r:id="rId6"/>
              </a:rPr>
              <a:t>https://en.wikipedia.org/wiki/Database_connection</a:t>
            </a:r>
            <a:r>
              <a:rPr lang="en-US" dirty="0" smtClean="0">
                <a:solidFill>
                  <a:srgbClr val="222222"/>
                </a:solidFill>
                <a:latin typeface="Arial" charset="0"/>
                <a:hlinkClick r:id="rId6"/>
              </a:rPr>
              <a:t>)</a:t>
            </a:r>
            <a:r>
              <a:rPr lang="en-US" dirty="0" smtClean="0">
                <a:solidFill>
                  <a:srgbClr val="222222"/>
                </a:solidFill>
                <a:latin typeface="Arial" charset="0"/>
              </a:rPr>
              <a:t>”</a:t>
            </a:r>
          </a:p>
          <a:p>
            <a:pPr marL="0" indent="0">
              <a:buNone/>
            </a:pPr>
            <a:r>
              <a:rPr lang="en-US" dirty="0" smtClean="0">
                <a:solidFill>
                  <a:srgbClr val="222222"/>
                </a:solidFill>
                <a:latin typeface="Arial" charset="0"/>
              </a:rPr>
              <a:t>Database Management Systems provide client API libraries built on top of network protocols and standards. Application use the library to</a:t>
            </a:r>
          </a:p>
          <a:p>
            <a:pPr marL="688975" lvl="1" indent="-342900">
              <a:buFont typeface="+mj-lt"/>
              <a:buAutoNum type="arabicPeriod"/>
            </a:pPr>
            <a:r>
              <a:rPr lang="en-US" dirty="0" smtClean="0">
                <a:solidFill>
                  <a:srgbClr val="222222"/>
                </a:solidFill>
                <a:latin typeface="Arial" charset="0"/>
              </a:rPr>
              <a:t>Connect to a DB instance via IP address, port number, DB name.</a:t>
            </a:r>
          </a:p>
          <a:p>
            <a:pPr marL="688975" lvl="1" indent="-342900">
              <a:buFont typeface="+mj-lt"/>
              <a:buAutoNum type="arabicPeriod"/>
            </a:pPr>
            <a:r>
              <a:rPr lang="en-US" dirty="0" smtClean="0">
                <a:solidFill>
                  <a:srgbClr val="222222"/>
                </a:solidFill>
                <a:latin typeface="Arial" charset="0"/>
              </a:rPr>
              <a:t>Provide logon and configuration information.</a:t>
            </a:r>
          </a:p>
          <a:p>
            <a:pPr marL="688975" lvl="1" indent="-342900">
              <a:buFont typeface="+mj-lt"/>
              <a:buAutoNum type="arabicPeriod"/>
            </a:pPr>
            <a:r>
              <a:rPr lang="en-US" dirty="0" smtClean="0">
                <a:solidFill>
                  <a:srgbClr val="222222"/>
                </a:solidFill>
                <a:latin typeface="Arial" charset="0"/>
              </a:rPr>
              <a:t>Execute a series of SQL statements.</a:t>
            </a:r>
          </a:p>
          <a:p>
            <a:pPr marL="688975" lvl="1" indent="-342900">
              <a:buFont typeface="+mj-lt"/>
              <a:buAutoNum type="arabicPeriod"/>
            </a:pPr>
            <a:r>
              <a:rPr lang="en-US" dirty="0" smtClean="0">
                <a:solidFill>
                  <a:srgbClr val="222222"/>
                </a:solidFill>
                <a:latin typeface="Arial" charset="0"/>
              </a:rPr>
              <a:t>Signal that the interaction is done and close connection.</a:t>
            </a:r>
            <a:endParaRPr lang="en-US" dirty="0">
              <a:solidFill>
                <a:srgbClr val="222222"/>
              </a:solidFill>
              <a:latin typeface="Arial" charset="0"/>
            </a:endParaRPr>
          </a:p>
          <a:p>
            <a:pPr marL="0" indent="0">
              <a:buNone/>
            </a:pPr>
            <a:endParaRPr lang="en-US" dirty="0"/>
          </a:p>
        </p:txBody>
      </p:sp>
    </p:spTree>
    <p:extLst>
      <p:ext uri="{BB962C8B-B14F-4D97-AF65-F5344CB8AC3E}">
        <p14:creationId xmlns:p14="http://schemas.microsoft.com/office/powerpoint/2010/main" val="953619368"/>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387798"/>
          </a:xfrm>
        </p:spPr>
        <p:txBody>
          <a:bodyPr/>
          <a:lstStyle/>
          <a:p>
            <a:r>
              <a:rPr lang="en-US" dirty="0" smtClean="0"/>
              <a:t>DB </a:t>
            </a:r>
            <a:r>
              <a:rPr lang="en-US" dirty="0"/>
              <a:t>Connection</a:t>
            </a:r>
            <a:r>
              <a:rPr lang="en-US" sz="1200" dirty="0"/>
              <a:t> </a:t>
            </a:r>
            <a:r>
              <a:rPr lang="en-US" sz="1200" dirty="0" smtClean="0"/>
              <a:t>( modified from https</a:t>
            </a:r>
            <a:r>
              <a:rPr lang="en-US" sz="1200" dirty="0"/>
              <a:t>://</a:t>
            </a:r>
            <a:r>
              <a:rPr lang="en-US" sz="1200" dirty="0" err="1"/>
              <a:t>codeforgeek.com</a:t>
            </a:r>
            <a:r>
              <a:rPr lang="en-US" sz="1200" dirty="0"/>
              <a:t>/2015/01/</a:t>
            </a:r>
            <a:r>
              <a:rPr lang="en-US" sz="1200" dirty="0" err="1"/>
              <a:t>nodejs</a:t>
            </a:r>
            <a:r>
              <a:rPr lang="en-US" sz="1200" dirty="0"/>
              <a:t>-</a:t>
            </a:r>
            <a:r>
              <a:rPr lang="en-US" sz="1200" dirty="0" err="1"/>
              <a:t>mysql</a:t>
            </a:r>
            <a:r>
              <a:rPr lang="en-US" sz="1200" dirty="0"/>
              <a:t>-tutorial/)</a:t>
            </a:r>
          </a:p>
        </p:txBody>
      </p:sp>
      <p:sp>
        <p:nvSpPr>
          <p:cNvPr id="3" name="Content Placeholder 2"/>
          <p:cNvSpPr>
            <a:spLocks noGrp="1"/>
          </p:cNvSpPr>
          <p:nvPr>
            <p:ph sz="half" idx="1"/>
          </p:nvPr>
        </p:nvSpPr>
        <p:spPr>
          <a:xfrm>
            <a:off x="457200" y="698014"/>
            <a:ext cx="8267140" cy="4069429"/>
          </a:xfrm>
          <a:solidFill>
            <a:schemeClr val="bg2"/>
          </a:solidFill>
        </p:spPr>
        <p:txBody>
          <a:bodyPr>
            <a:noAutofit/>
          </a:bodyPr>
          <a:lstStyle/>
          <a:p>
            <a:pPr marL="0" indent="0">
              <a:buNone/>
            </a:pPr>
            <a:r>
              <a:rPr lang="en-US" sz="900" dirty="0" err="1">
                <a:solidFill>
                  <a:srgbClr val="CDA869"/>
                </a:solidFill>
                <a:latin typeface="Monaco" charset="0"/>
              </a:rPr>
              <a:t>var</a:t>
            </a:r>
            <a:r>
              <a:rPr lang="en-US" sz="900" dirty="0">
                <a:solidFill>
                  <a:srgbClr val="F8F8F8"/>
                </a:solidFill>
                <a:latin typeface="Monaco" charset="0"/>
              </a:rPr>
              <a:t> </a:t>
            </a:r>
            <a:r>
              <a:rPr lang="en-US" sz="900" dirty="0" err="1">
                <a:solidFill>
                  <a:srgbClr val="F8F8F8"/>
                </a:solidFill>
                <a:latin typeface="Monaco" charset="0"/>
              </a:rPr>
              <a:t>mysql</a:t>
            </a:r>
            <a:r>
              <a:rPr lang="en-US" sz="900" dirty="0">
                <a:solidFill>
                  <a:srgbClr val="F8F8F8"/>
                </a:solidFill>
                <a:latin typeface="Monaco" charset="0"/>
              </a:rPr>
              <a:t>      = require(</a:t>
            </a:r>
            <a:r>
              <a:rPr lang="en-US" sz="900" dirty="0">
                <a:solidFill>
                  <a:srgbClr val="8F9D6A"/>
                </a:solidFill>
                <a:latin typeface="Monaco" charset="0"/>
              </a:rPr>
              <a:t>'</a:t>
            </a:r>
            <a:r>
              <a:rPr lang="en-US" sz="900" dirty="0" err="1">
                <a:solidFill>
                  <a:srgbClr val="8F9D6A"/>
                </a:solidFill>
                <a:latin typeface="Monaco" charset="0"/>
              </a:rPr>
              <a:t>mysql</a:t>
            </a:r>
            <a:r>
              <a:rPr lang="en-US" sz="900" dirty="0">
                <a:solidFill>
                  <a:srgbClr val="8F9D6A"/>
                </a:solidFill>
                <a:latin typeface="Monaco" charset="0"/>
              </a:rPr>
              <a:t>'</a:t>
            </a:r>
            <a:r>
              <a:rPr lang="en-US" sz="900" dirty="0">
                <a:solidFill>
                  <a:srgbClr val="F8F8F8"/>
                </a:solidFill>
                <a:latin typeface="Monaco" charset="0"/>
              </a:rPr>
              <a:t>);</a:t>
            </a:r>
            <a:r>
              <a:rPr lang="en-US" sz="900" dirty="0"/>
              <a:t/>
            </a:r>
            <a:br>
              <a:rPr lang="en-US" sz="900" dirty="0"/>
            </a:br>
            <a:r>
              <a:rPr lang="en-US" sz="900" dirty="0" err="1">
                <a:solidFill>
                  <a:srgbClr val="CDA869"/>
                </a:solidFill>
                <a:latin typeface="Monaco" charset="0"/>
              </a:rPr>
              <a:t>var</a:t>
            </a:r>
            <a:r>
              <a:rPr lang="en-US" sz="900" dirty="0">
                <a:solidFill>
                  <a:srgbClr val="F8F8F8"/>
                </a:solidFill>
                <a:latin typeface="Monaco" charset="0"/>
              </a:rPr>
              <a:t> connection = </a:t>
            </a:r>
            <a:r>
              <a:rPr lang="en-US" sz="900" dirty="0" err="1">
                <a:solidFill>
                  <a:srgbClr val="F8F8F8"/>
                </a:solidFill>
                <a:latin typeface="Monaco" charset="0"/>
              </a:rPr>
              <a:t>mysql.</a:t>
            </a:r>
            <a:r>
              <a:rPr lang="en-US" sz="900" dirty="0" err="1">
                <a:solidFill>
                  <a:srgbClr val="9B703F"/>
                </a:solidFill>
                <a:latin typeface="Monaco" charset="0"/>
              </a:rPr>
              <a:t>createConnection</a:t>
            </a:r>
            <a:r>
              <a:rPr lang="en-US" sz="900" dirty="0">
                <a:solidFill>
                  <a:srgbClr val="F8F8F8"/>
                </a:solidFill>
                <a:latin typeface="Monaco" charset="0"/>
              </a:rPr>
              <a:t>({</a:t>
            </a:r>
            <a:r>
              <a:rPr lang="en-US" sz="900" dirty="0"/>
              <a:t/>
            </a:r>
            <a:br>
              <a:rPr lang="en-US" sz="900" dirty="0"/>
            </a:br>
            <a:r>
              <a:rPr lang="en-US" sz="900" dirty="0">
                <a:solidFill>
                  <a:srgbClr val="F8F8F8"/>
                </a:solidFill>
                <a:latin typeface="Monaco" charset="0"/>
              </a:rPr>
              <a:t>  host     : </a:t>
            </a:r>
            <a:r>
              <a:rPr lang="en-US" sz="900" dirty="0">
                <a:solidFill>
                  <a:srgbClr val="8F9D6A"/>
                </a:solidFill>
                <a:latin typeface="Monaco" charset="0"/>
              </a:rPr>
              <a:t>'localhost'</a:t>
            </a:r>
            <a:r>
              <a:rPr lang="en-US" sz="900" dirty="0">
                <a:solidFill>
                  <a:srgbClr val="F8F8F8"/>
                </a:solidFill>
                <a:latin typeface="Monaco" charset="0"/>
              </a:rPr>
              <a:t>,</a:t>
            </a:r>
            <a:r>
              <a:rPr lang="en-US" sz="900" dirty="0"/>
              <a:t/>
            </a:r>
            <a:br>
              <a:rPr lang="en-US" sz="900" dirty="0"/>
            </a:br>
            <a:r>
              <a:rPr lang="en-US" sz="900" dirty="0">
                <a:solidFill>
                  <a:srgbClr val="F8F8F8"/>
                </a:solidFill>
                <a:latin typeface="Monaco" charset="0"/>
              </a:rPr>
              <a:t>  user     : </a:t>
            </a:r>
            <a:r>
              <a:rPr lang="en-US" sz="900" dirty="0">
                <a:solidFill>
                  <a:srgbClr val="8F9D6A"/>
                </a:solidFill>
                <a:latin typeface="Monaco" charset="0"/>
              </a:rPr>
              <a:t>'&lt; MySQL username &gt;'</a:t>
            </a:r>
            <a:r>
              <a:rPr lang="en-US" sz="900" dirty="0">
                <a:solidFill>
                  <a:srgbClr val="F8F8F8"/>
                </a:solidFill>
                <a:latin typeface="Monaco" charset="0"/>
              </a:rPr>
              <a:t>,</a:t>
            </a:r>
            <a:r>
              <a:rPr lang="en-US" sz="900" dirty="0"/>
              <a:t/>
            </a:r>
            <a:br>
              <a:rPr lang="en-US" sz="900" dirty="0"/>
            </a:br>
            <a:r>
              <a:rPr lang="en-US" sz="900" dirty="0">
                <a:solidFill>
                  <a:srgbClr val="F8F8F8"/>
                </a:solidFill>
                <a:latin typeface="Monaco" charset="0"/>
              </a:rPr>
              <a:t>  password : </a:t>
            </a:r>
            <a:r>
              <a:rPr lang="en-US" sz="900" dirty="0">
                <a:solidFill>
                  <a:srgbClr val="8F9D6A"/>
                </a:solidFill>
                <a:latin typeface="Monaco" charset="0"/>
              </a:rPr>
              <a:t>'&lt; MySQL password &gt;'</a:t>
            </a:r>
            <a:r>
              <a:rPr lang="en-US" sz="900" dirty="0">
                <a:solidFill>
                  <a:srgbClr val="F8F8F8"/>
                </a:solidFill>
                <a:latin typeface="Monaco" charset="0"/>
              </a:rPr>
              <a:t>,</a:t>
            </a:r>
            <a:r>
              <a:rPr lang="en-US" sz="900" dirty="0"/>
              <a:t/>
            </a:r>
            <a:br>
              <a:rPr lang="en-US" sz="900" dirty="0"/>
            </a:br>
            <a:r>
              <a:rPr lang="en-US" sz="900" dirty="0">
                <a:solidFill>
                  <a:srgbClr val="F8F8F8"/>
                </a:solidFill>
                <a:latin typeface="Monaco" charset="0"/>
              </a:rPr>
              <a:t>  database : </a:t>
            </a:r>
            <a:r>
              <a:rPr lang="en-US" sz="900" dirty="0">
                <a:solidFill>
                  <a:srgbClr val="8F9D6A"/>
                </a:solidFill>
                <a:latin typeface="Monaco" charset="0"/>
              </a:rPr>
              <a:t>'&lt;your database name&gt;'</a:t>
            </a:r>
            <a:r>
              <a:rPr lang="en-US" sz="900" dirty="0"/>
              <a:t/>
            </a:r>
            <a:br>
              <a:rPr lang="en-US" sz="900" dirty="0"/>
            </a:br>
            <a:r>
              <a:rPr lang="en-US" sz="900" dirty="0">
                <a:solidFill>
                  <a:srgbClr val="F8F8F8"/>
                </a:solidFill>
                <a:latin typeface="Monaco" charset="0"/>
              </a:rPr>
              <a:t>});</a:t>
            </a:r>
            <a:r>
              <a:rPr lang="en-US" sz="900" dirty="0"/>
              <a:t/>
            </a:r>
            <a:br>
              <a:rPr lang="en-US" sz="900" dirty="0"/>
            </a:br>
            <a:r>
              <a:rPr lang="en-US" sz="900" dirty="0"/>
              <a:t/>
            </a:r>
            <a:br>
              <a:rPr lang="en-US" sz="900" dirty="0"/>
            </a:br>
            <a:r>
              <a:rPr lang="en-US" sz="900" dirty="0" err="1">
                <a:solidFill>
                  <a:srgbClr val="F8F8F8"/>
                </a:solidFill>
                <a:latin typeface="Monaco" charset="0"/>
              </a:rPr>
              <a:t>connection.</a:t>
            </a:r>
            <a:r>
              <a:rPr lang="en-US" sz="900" dirty="0" err="1">
                <a:solidFill>
                  <a:srgbClr val="9B703F"/>
                </a:solidFill>
                <a:latin typeface="Monaco" charset="0"/>
              </a:rPr>
              <a:t>connect</a:t>
            </a:r>
            <a:r>
              <a:rPr lang="en-US" sz="900" dirty="0">
                <a:solidFill>
                  <a:srgbClr val="F8F8F8"/>
                </a:solidFill>
                <a:latin typeface="Monaco" charset="0"/>
              </a:rPr>
              <a:t>();</a:t>
            </a:r>
            <a:r>
              <a:rPr lang="en-US" sz="900" dirty="0"/>
              <a:t/>
            </a:r>
            <a:br>
              <a:rPr lang="en-US" sz="900" dirty="0"/>
            </a:br>
            <a:r>
              <a:rPr lang="en-US" sz="900" dirty="0"/>
              <a:t/>
            </a:r>
            <a:br>
              <a:rPr lang="en-US" sz="900" dirty="0"/>
            </a:br>
            <a:r>
              <a:rPr lang="en-US" sz="900" dirty="0" err="1">
                <a:solidFill>
                  <a:srgbClr val="F8F8F8"/>
                </a:solidFill>
                <a:latin typeface="Monaco" charset="0"/>
              </a:rPr>
              <a:t>connection.</a:t>
            </a:r>
            <a:r>
              <a:rPr lang="en-US" sz="900" dirty="0" err="1">
                <a:solidFill>
                  <a:srgbClr val="9B703F"/>
                </a:solidFill>
                <a:latin typeface="Monaco" charset="0"/>
              </a:rPr>
              <a:t>query</a:t>
            </a:r>
            <a:r>
              <a:rPr lang="en-US" sz="900" dirty="0">
                <a:solidFill>
                  <a:srgbClr val="F8F8F8"/>
                </a:solidFill>
                <a:latin typeface="Monaco" charset="0"/>
              </a:rPr>
              <a:t>(</a:t>
            </a:r>
            <a:r>
              <a:rPr lang="en-US" sz="900" dirty="0">
                <a:solidFill>
                  <a:srgbClr val="8F9D6A"/>
                </a:solidFill>
                <a:latin typeface="Monaco" charset="0"/>
              </a:rPr>
              <a:t>'SELECT * from &lt; table name &gt;'</a:t>
            </a:r>
            <a:r>
              <a:rPr lang="en-US" sz="900" dirty="0">
                <a:solidFill>
                  <a:srgbClr val="F8F8F8"/>
                </a:solidFill>
                <a:latin typeface="Monaco" charset="0"/>
              </a:rPr>
              <a:t>, </a:t>
            </a:r>
            <a:r>
              <a:rPr lang="en-US" sz="900" dirty="0">
                <a:solidFill>
                  <a:srgbClr val="CDA869"/>
                </a:solidFill>
                <a:latin typeface="Monaco" charset="0"/>
              </a:rPr>
              <a:t>function</a:t>
            </a:r>
            <a:r>
              <a:rPr lang="en-US" sz="900" dirty="0">
                <a:solidFill>
                  <a:srgbClr val="F8F8F8"/>
                </a:solidFill>
                <a:latin typeface="Monaco" charset="0"/>
              </a:rPr>
              <a:t>(err, rows, fields) {</a:t>
            </a:r>
            <a:r>
              <a:rPr lang="en-US" sz="900" dirty="0"/>
              <a:t/>
            </a:r>
            <a:br>
              <a:rPr lang="en-US" sz="900" dirty="0"/>
            </a:br>
            <a:r>
              <a:rPr lang="en-US" sz="900" dirty="0">
                <a:solidFill>
                  <a:srgbClr val="F8F8F8"/>
                </a:solidFill>
                <a:latin typeface="Monaco" charset="0"/>
              </a:rPr>
              <a:t>  </a:t>
            </a:r>
            <a:r>
              <a:rPr lang="en-US" sz="900" dirty="0">
                <a:solidFill>
                  <a:srgbClr val="CDA869"/>
                </a:solidFill>
                <a:latin typeface="Monaco" charset="0"/>
              </a:rPr>
              <a:t>if</a:t>
            </a:r>
            <a:r>
              <a:rPr lang="en-US" sz="900" dirty="0">
                <a:solidFill>
                  <a:srgbClr val="F8F8F8"/>
                </a:solidFill>
                <a:latin typeface="Monaco" charset="0"/>
              </a:rPr>
              <a:t> (!err)</a:t>
            </a:r>
            <a:r>
              <a:rPr lang="en-US" sz="900" dirty="0"/>
              <a:t/>
            </a:r>
            <a:br>
              <a:rPr lang="en-US" sz="900" dirty="0"/>
            </a:br>
            <a:r>
              <a:rPr lang="en-US" sz="900" dirty="0">
                <a:solidFill>
                  <a:srgbClr val="F8F8F8"/>
                </a:solidFill>
                <a:latin typeface="Monaco" charset="0"/>
              </a:rPr>
              <a:t>    </a:t>
            </a:r>
            <a:r>
              <a:rPr lang="en-US" sz="900" dirty="0" err="1">
                <a:solidFill>
                  <a:srgbClr val="F8F8F8"/>
                </a:solidFill>
                <a:latin typeface="Monaco" charset="0"/>
              </a:rPr>
              <a:t>console.</a:t>
            </a:r>
            <a:r>
              <a:rPr lang="en-US" sz="900" dirty="0" err="1">
                <a:solidFill>
                  <a:srgbClr val="9B703F"/>
                </a:solidFill>
                <a:latin typeface="Monaco" charset="0"/>
              </a:rPr>
              <a:t>log</a:t>
            </a:r>
            <a:r>
              <a:rPr lang="en-US" sz="900" dirty="0">
                <a:solidFill>
                  <a:srgbClr val="F8F8F8"/>
                </a:solidFill>
                <a:latin typeface="Monaco" charset="0"/>
              </a:rPr>
              <a:t>(</a:t>
            </a:r>
            <a:r>
              <a:rPr lang="en-US" sz="900" dirty="0">
                <a:solidFill>
                  <a:srgbClr val="8F9D6A"/>
                </a:solidFill>
                <a:latin typeface="Monaco" charset="0"/>
              </a:rPr>
              <a:t>'The solution is: '</a:t>
            </a:r>
            <a:r>
              <a:rPr lang="en-US" sz="900" dirty="0">
                <a:solidFill>
                  <a:srgbClr val="F8F8F8"/>
                </a:solidFill>
                <a:latin typeface="Monaco" charset="0"/>
              </a:rPr>
              <a:t>, rows);</a:t>
            </a:r>
            <a:r>
              <a:rPr lang="en-US" sz="900" dirty="0"/>
              <a:t/>
            </a:r>
            <a:br>
              <a:rPr lang="en-US" sz="900" dirty="0"/>
            </a:br>
            <a:r>
              <a:rPr lang="en-US" sz="900" dirty="0">
                <a:solidFill>
                  <a:srgbClr val="F8F8F8"/>
                </a:solidFill>
                <a:latin typeface="Monaco" charset="0"/>
              </a:rPr>
              <a:t>  </a:t>
            </a:r>
            <a:r>
              <a:rPr lang="en-US" sz="900" dirty="0">
                <a:solidFill>
                  <a:srgbClr val="CDA869"/>
                </a:solidFill>
                <a:latin typeface="Monaco" charset="0"/>
              </a:rPr>
              <a:t>else</a:t>
            </a:r>
            <a:r>
              <a:rPr lang="en-US" sz="900" dirty="0"/>
              <a:t/>
            </a:r>
            <a:br>
              <a:rPr lang="en-US" sz="900" dirty="0"/>
            </a:br>
            <a:r>
              <a:rPr lang="en-US" sz="900" dirty="0">
                <a:solidFill>
                  <a:srgbClr val="F8F8F8"/>
                </a:solidFill>
                <a:latin typeface="Monaco" charset="0"/>
              </a:rPr>
              <a:t>    </a:t>
            </a:r>
            <a:r>
              <a:rPr lang="en-US" sz="900" dirty="0" err="1">
                <a:solidFill>
                  <a:srgbClr val="F8F8F8"/>
                </a:solidFill>
                <a:latin typeface="Monaco" charset="0"/>
              </a:rPr>
              <a:t>console.</a:t>
            </a:r>
            <a:r>
              <a:rPr lang="en-US" sz="900" dirty="0" err="1">
                <a:solidFill>
                  <a:srgbClr val="9B703F"/>
                </a:solidFill>
                <a:latin typeface="Monaco" charset="0"/>
              </a:rPr>
              <a:t>log</a:t>
            </a:r>
            <a:r>
              <a:rPr lang="en-US" sz="900" dirty="0">
                <a:solidFill>
                  <a:srgbClr val="F8F8F8"/>
                </a:solidFill>
                <a:latin typeface="Monaco" charset="0"/>
              </a:rPr>
              <a:t>(</a:t>
            </a:r>
            <a:r>
              <a:rPr lang="en-US" sz="900" dirty="0">
                <a:solidFill>
                  <a:srgbClr val="8F9D6A"/>
                </a:solidFill>
                <a:latin typeface="Monaco" charset="0"/>
              </a:rPr>
              <a:t>'Error while performing Query.'</a:t>
            </a:r>
            <a:r>
              <a:rPr lang="en-US" sz="900" dirty="0">
                <a:solidFill>
                  <a:srgbClr val="F8F8F8"/>
                </a:solidFill>
                <a:latin typeface="Monaco" charset="0"/>
              </a:rPr>
              <a:t>);</a:t>
            </a:r>
            <a:r>
              <a:rPr lang="en-US" sz="900" dirty="0"/>
              <a:t/>
            </a:r>
            <a:br>
              <a:rPr lang="en-US" sz="900" dirty="0"/>
            </a:br>
            <a:r>
              <a:rPr lang="en-US" sz="900" dirty="0" smtClean="0">
                <a:solidFill>
                  <a:srgbClr val="F8F8F8"/>
                </a:solidFill>
                <a:latin typeface="Monaco" charset="0"/>
              </a:rPr>
              <a:t>});</a:t>
            </a:r>
          </a:p>
          <a:p>
            <a:pPr marL="0" indent="0">
              <a:buNone/>
            </a:pPr>
            <a:r>
              <a:rPr lang="en-US" sz="900" dirty="0" err="1">
                <a:solidFill>
                  <a:srgbClr val="F8F8F8"/>
                </a:solidFill>
                <a:latin typeface="Monaco" charset="0"/>
              </a:rPr>
              <a:t>connection.</a:t>
            </a:r>
            <a:r>
              <a:rPr lang="en-US" sz="900" dirty="0" err="1">
                <a:solidFill>
                  <a:srgbClr val="9B703F"/>
                </a:solidFill>
                <a:latin typeface="Monaco" charset="0"/>
              </a:rPr>
              <a:t>query</a:t>
            </a:r>
            <a:r>
              <a:rPr lang="en-US" sz="900" dirty="0" smtClean="0">
                <a:solidFill>
                  <a:srgbClr val="F8F8F8"/>
                </a:solidFill>
                <a:latin typeface="Monaco" charset="0"/>
              </a:rPr>
              <a:t>(</a:t>
            </a:r>
            <a:r>
              <a:rPr lang="en-US" sz="900" dirty="0" smtClean="0">
                <a:solidFill>
                  <a:srgbClr val="8F9D6A"/>
                </a:solidFill>
                <a:latin typeface="Monaco" charset="0"/>
              </a:rPr>
              <a:t>' Some other SQL </a:t>
            </a:r>
            <a:r>
              <a:rPr lang="en-US" sz="900" dirty="0" err="1" smtClean="0">
                <a:solidFill>
                  <a:srgbClr val="8F9D6A"/>
                </a:solidFill>
                <a:latin typeface="Monaco" charset="0"/>
              </a:rPr>
              <a:t>Statememt</a:t>
            </a:r>
            <a:r>
              <a:rPr lang="en-US" sz="900" dirty="0" smtClean="0">
                <a:solidFill>
                  <a:srgbClr val="8F9D6A"/>
                </a:solidFill>
                <a:latin typeface="Monaco" charset="0"/>
              </a:rPr>
              <a:t>'</a:t>
            </a:r>
            <a:r>
              <a:rPr lang="en-US" sz="900" dirty="0" smtClean="0">
                <a:solidFill>
                  <a:srgbClr val="F8F8F8"/>
                </a:solidFill>
                <a:latin typeface="Monaco" charset="0"/>
              </a:rPr>
              <a:t>,</a:t>
            </a:r>
            <a:r>
              <a:rPr lang="en-US" sz="900" dirty="0">
                <a:solidFill>
                  <a:srgbClr val="F8F8F8"/>
                </a:solidFill>
                <a:latin typeface="Monaco" charset="0"/>
              </a:rPr>
              <a:t> </a:t>
            </a:r>
            <a:r>
              <a:rPr lang="en-US" sz="900" dirty="0">
                <a:solidFill>
                  <a:srgbClr val="CDA869"/>
                </a:solidFill>
                <a:latin typeface="Monaco" charset="0"/>
              </a:rPr>
              <a:t>function</a:t>
            </a:r>
            <a:r>
              <a:rPr lang="en-US" sz="900" dirty="0">
                <a:solidFill>
                  <a:srgbClr val="F8F8F8"/>
                </a:solidFill>
                <a:latin typeface="Monaco" charset="0"/>
              </a:rPr>
              <a:t>(err, rows, fields) </a:t>
            </a:r>
            <a:r>
              <a:rPr lang="en-US" sz="900" dirty="0" smtClean="0">
                <a:solidFill>
                  <a:srgbClr val="F8F8F8"/>
                </a:solidFill>
                <a:latin typeface="Monaco" charset="0"/>
              </a:rPr>
              <a:t>{</a:t>
            </a:r>
            <a:br>
              <a:rPr lang="en-US" sz="900" dirty="0" smtClean="0">
                <a:solidFill>
                  <a:srgbClr val="F8F8F8"/>
                </a:solidFill>
                <a:latin typeface="Monaco" charset="0"/>
              </a:rPr>
            </a:br>
            <a:r>
              <a:rPr lang="en-US" sz="900" dirty="0" smtClean="0">
                <a:solidFill>
                  <a:srgbClr val="F8F8F8"/>
                </a:solidFill>
                <a:latin typeface="Monaco" charset="0"/>
              </a:rPr>
              <a:t>  // Handle the callback</a:t>
            </a:r>
            <a:r>
              <a:rPr lang="en-US" sz="900" dirty="0"/>
              <a:t/>
            </a:r>
            <a:br>
              <a:rPr lang="en-US" sz="900" dirty="0"/>
            </a:br>
            <a:r>
              <a:rPr lang="en-US" sz="900" dirty="0">
                <a:solidFill>
                  <a:srgbClr val="F8F8F8"/>
                </a:solidFill>
                <a:latin typeface="Monaco" charset="0"/>
              </a:rPr>
              <a:t>  </a:t>
            </a:r>
            <a:r>
              <a:rPr lang="en-US" sz="900" dirty="0" smtClean="0">
                <a:solidFill>
                  <a:srgbClr val="F8F8F8"/>
                </a:solidFill>
                <a:latin typeface="Monaco" charset="0"/>
              </a:rPr>
              <a:t>});</a:t>
            </a:r>
          </a:p>
          <a:p>
            <a:pPr marL="0" indent="0">
              <a:buNone/>
            </a:pPr>
            <a:r>
              <a:rPr lang="en-US" sz="900" dirty="0" err="1" smtClean="0">
                <a:solidFill>
                  <a:srgbClr val="F8F8F8"/>
                </a:solidFill>
                <a:latin typeface="Monaco" charset="0"/>
              </a:rPr>
              <a:t>connection.</a:t>
            </a:r>
            <a:r>
              <a:rPr lang="en-US" sz="900" dirty="0" err="1" smtClean="0">
                <a:solidFill>
                  <a:srgbClr val="9B703F"/>
                </a:solidFill>
                <a:latin typeface="Monaco" charset="0"/>
              </a:rPr>
              <a:t>query</a:t>
            </a:r>
            <a:r>
              <a:rPr lang="en-US" sz="900" dirty="0">
                <a:solidFill>
                  <a:srgbClr val="F8F8F8"/>
                </a:solidFill>
                <a:latin typeface="Monaco" charset="0"/>
              </a:rPr>
              <a:t>(</a:t>
            </a:r>
            <a:r>
              <a:rPr lang="en-US" sz="900" dirty="0">
                <a:solidFill>
                  <a:srgbClr val="8F9D6A"/>
                </a:solidFill>
                <a:latin typeface="Monaco" charset="0"/>
              </a:rPr>
              <a:t>' Some </a:t>
            </a:r>
            <a:r>
              <a:rPr lang="en-US" sz="900" dirty="0" smtClean="0">
                <a:solidFill>
                  <a:srgbClr val="8F9D6A"/>
                </a:solidFill>
                <a:latin typeface="Monaco" charset="0"/>
              </a:rPr>
              <a:t>third SQL </a:t>
            </a:r>
            <a:r>
              <a:rPr lang="en-US" sz="900" dirty="0" err="1">
                <a:solidFill>
                  <a:srgbClr val="8F9D6A"/>
                </a:solidFill>
                <a:latin typeface="Monaco" charset="0"/>
              </a:rPr>
              <a:t>Statememt</a:t>
            </a:r>
            <a:r>
              <a:rPr lang="en-US" sz="900" dirty="0">
                <a:solidFill>
                  <a:srgbClr val="8F9D6A"/>
                </a:solidFill>
                <a:latin typeface="Monaco" charset="0"/>
              </a:rPr>
              <a:t>'</a:t>
            </a:r>
            <a:r>
              <a:rPr lang="en-US" sz="900" dirty="0">
                <a:solidFill>
                  <a:srgbClr val="F8F8F8"/>
                </a:solidFill>
                <a:latin typeface="Monaco" charset="0"/>
              </a:rPr>
              <a:t>, </a:t>
            </a:r>
            <a:r>
              <a:rPr lang="en-US" sz="900" dirty="0">
                <a:solidFill>
                  <a:srgbClr val="CDA869"/>
                </a:solidFill>
                <a:latin typeface="Monaco" charset="0"/>
              </a:rPr>
              <a:t>function</a:t>
            </a:r>
            <a:r>
              <a:rPr lang="en-US" sz="900" dirty="0">
                <a:solidFill>
                  <a:srgbClr val="F8F8F8"/>
                </a:solidFill>
                <a:latin typeface="Monaco" charset="0"/>
              </a:rPr>
              <a:t>(err, rows, fields) {</a:t>
            </a:r>
            <a:br>
              <a:rPr lang="en-US" sz="900" dirty="0">
                <a:solidFill>
                  <a:srgbClr val="F8F8F8"/>
                </a:solidFill>
                <a:latin typeface="Monaco" charset="0"/>
              </a:rPr>
            </a:br>
            <a:r>
              <a:rPr lang="en-US" sz="900" dirty="0">
                <a:solidFill>
                  <a:srgbClr val="F8F8F8"/>
                </a:solidFill>
                <a:latin typeface="Monaco" charset="0"/>
              </a:rPr>
              <a:t>  // Handle the callback</a:t>
            </a:r>
            <a:r>
              <a:rPr lang="en-US" sz="900" dirty="0"/>
              <a:t/>
            </a:r>
            <a:br>
              <a:rPr lang="en-US" sz="900" dirty="0"/>
            </a:br>
            <a:r>
              <a:rPr lang="en-US" sz="900" dirty="0">
                <a:solidFill>
                  <a:srgbClr val="F8F8F8"/>
                </a:solidFill>
                <a:latin typeface="Monaco" charset="0"/>
              </a:rPr>
              <a:t>  });</a:t>
            </a:r>
          </a:p>
          <a:p>
            <a:pPr marL="0" indent="0">
              <a:buNone/>
            </a:pPr>
            <a:r>
              <a:rPr lang="en-US" sz="900" dirty="0"/>
              <a:t/>
            </a:r>
            <a:br>
              <a:rPr lang="en-US" sz="900" dirty="0"/>
            </a:br>
            <a:r>
              <a:rPr lang="en-US" sz="900" dirty="0" err="1">
                <a:solidFill>
                  <a:srgbClr val="F8F8F8"/>
                </a:solidFill>
                <a:latin typeface="Monaco" charset="0"/>
              </a:rPr>
              <a:t>connection.</a:t>
            </a:r>
            <a:r>
              <a:rPr lang="en-US" sz="900" dirty="0" err="1">
                <a:solidFill>
                  <a:srgbClr val="9B703F"/>
                </a:solidFill>
                <a:latin typeface="Monaco" charset="0"/>
              </a:rPr>
              <a:t>end</a:t>
            </a:r>
            <a:r>
              <a:rPr lang="en-US" sz="900" dirty="0">
                <a:solidFill>
                  <a:srgbClr val="F8F8F8"/>
                </a:solidFill>
                <a:latin typeface="Monaco" charset="0"/>
              </a:rPr>
              <a:t>();</a:t>
            </a:r>
            <a:endParaRPr lang="en-US" sz="900" dirty="0"/>
          </a:p>
        </p:txBody>
      </p:sp>
    </p:spTree>
    <p:extLst>
      <p:ext uri="{BB962C8B-B14F-4D97-AF65-F5344CB8AC3E}">
        <p14:creationId xmlns:p14="http://schemas.microsoft.com/office/powerpoint/2010/main" val="761231259"/>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an Account</a:t>
            </a:r>
            <a:endParaRPr lang="en-US" dirty="0"/>
          </a:p>
        </p:txBody>
      </p:sp>
      <p:sp>
        <p:nvSpPr>
          <p:cNvPr id="3" name="Content Placeholder 2"/>
          <p:cNvSpPr>
            <a:spLocks noGrp="1"/>
          </p:cNvSpPr>
          <p:nvPr>
            <p:ph sz="half" idx="1"/>
          </p:nvPr>
        </p:nvSpPr>
        <p:spPr>
          <a:xfrm>
            <a:off x="425904" y="649154"/>
            <a:ext cx="8267140" cy="3999628"/>
          </a:xfrm>
        </p:spPr>
        <p:txBody>
          <a:bodyPr>
            <a:normAutofit fontScale="40000" lnSpcReduction="20000"/>
          </a:bodyPr>
          <a:lstStyle/>
          <a:p>
            <a:pPr marL="0" indent="0">
              <a:lnSpc>
                <a:spcPct val="120000"/>
              </a:lnSpc>
              <a:spcBef>
                <a:spcPts val="0"/>
              </a:spcBef>
              <a:buNone/>
            </a:pPr>
            <a:r>
              <a:rPr lang="en-US" b="1" dirty="0" err="1">
                <a:solidFill>
                  <a:srgbClr val="000080"/>
                </a:solidFill>
              </a:rPr>
              <a:t>var</a:t>
            </a:r>
            <a:r>
              <a:rPr lang="en-US" b="1" dirty="0">
                <a:solidFill>
                  <a:srgbClr val="000080"/>
                </a:solidFill>
              </a:rPr>
              <a:t> </a:t>
            </a:r>
            <a:r>
              <a:rPr lang="en-US" i="1" dirty="0" err="1"/>
              <a:t>update_account_by_id</a:t>
            </a:r>
            <a:r>
              <a:rPr lang="en-US" i="1" dirty="0"/>
              <a:t>    </a:t>
            </a:r>
            <a:r>
              <a:rPr lang="en-US" dirty="0"/>
              <a:t>=   </a:t>
            </a:r>
            <a:r>
              <a:rPr lang="en-US" b="1" dirty="0">
                <a:solidFill>
                  <a:srgbClr val="000080"/>
                </a:solidFill>
              </a:rPr>
              <a:t>function</a:t>
            </a:r>
            <a:r>
              <a:rPr lang="en-US" dirty="0"/>
              <a:t>(id, data) {</a:t>
            </a:r>
            <a:br>
              <a:rPr lang="en-US" dirty="0"/>
            </a:br>
            <a:r>
              <a:rPr lang="en-US" dirty="0"/>
              <a:t/>
            </a:r>
            <a:br>
              <a:rPr lang="en-US" dirty="0"/>
            </a:br>
            <a:r>
              <a:rPr lang="en-US" dirty="0"/>
              <a:t>    </a:t>
            </a:r>
            <a:r>
              <a:rPr lang="en-US" b="1" dirty="0">
                <a:solidFill>
                  <a:srgbClr val="000080"/>
                </a:solidFill>
              </a:rPr>
              <a:t>return new </a:t>
            </a:r>
            <a:r>
              <a:rPr lang="en-US" dirty="0"/>
              <a:t>Promise(</a:t>
            </a:r>
            <a:r>
              <a:rPr lang="en-US" b="1" dirty="0">
                <a:solidFill>
                  <a:srgbClr val="000080"/>
                </a:solidFill>
              </a:rPr>
              <a:t>function</a:t>
            </a:r>
            <a:r>
              <a:rPr lang="en-US" dirty="0"/>
              <a:t>(resolve, reject) {</a:t>
            </a:r>
            <a:br>
              <a:rPr lang="en-US" dirty="0"/>
            </a:br>
            <a:r>
              <a:rPr lang="en-US" dirty="0"/>
              <a:t/>
            </a:r>
            <a:br>
              <a:rPr lang="en-US" dirty="0"/>
            </a:br>
            <a:r>
              <a:rPr lang="en-US" dirty="0"/>
              <a:t>        </a:t>
            </a:r>
            <a:r>
              <a:rPr lang="en-US" b="1" dirty="0" err="1">
                <a:solidFill>
                  <a:srgbClr val="000080"/>
                </a:solidFill>
              </a:rPr>
              <a:t>var</a:t>
            </a:r>
            <a:r>
              <a:rPr lang="en-US" b="1" dirty="0">
                <a:solidFill>
                  <a:srgbClr val="000080"/>
                </a:solidFill>
              </a:rPr>
              <a:t> </a:t>
            </a:r>
            <a:r>
              <a:rPr lang="en-US" dirty="0" err="1">
                <a:solidFill>
                  <a:srgbClr val="458383"/>
                </a:solidFill>
              </a:rPr>
              <a:t>update_statement</a:t>
            </a:r>
            <a:r>
              <a:rPr lang="en-US" dirty="0">
                <a:solidFill>
                  <a:srgbClr val="458383"/>
                </a:solidFill>
              </a:rPr>
              <a:t> </a:t>
            </a:r>
            <a:r>
              <a:rPr lang="en-US" dirty="0"/>
              <a:t>= </a:t>
            </a:r>
            <a:r>
              <a:rPr lang="en-US" b="1" dirty="0">
                <a:solidFill>
                  <a:srgbClr val="008000"/>
                </a:solidFill>
              </a:rPr>
              <a:t>"UPDATE </a:t>
            </a:r>
            <a:r>
              <a:rPr lang="en-US" b="1" dirty="0" err="1">
                <a:solidFill>
                  <a:srgbClr val="008000"/>
                </a:solidFill>
              </a:rPr>
              <a:t>transactions.accounts</a:t>
            </a:r>
            <a:r>
              <a:rPr lang="en-US" b="1" dirty="0">
                <a:solidFill>
                  <a:srgbClr val="008000"/>
                </a:solidFill>
              </a:rPr>
              <a:t> "</a:t>
            </a:r>
            <a:r>
              <a:rPr lang="en-US" dirty="0"/>
              <a:t>;</a:t>
            </a:r>
            <a:br>
              <a:rPr lang="en-US" dirty="0"/>
            </a:br>
            <a:r>
              <a:rPr lang="en-US" dirty="0"/>
              <a:t>        </a:t>
            </a:r>
            <a:r>
              <a:rPr lang="en-US" b="1" dirty="0">
                <a:solidFill>
                  <a:srgbClr val="000080"/>
                </a:solidFill>
              </a:rPr>
              <a:t>if </a:t>
            </a:r>
            <a:r>
              <a:rPr lang="en-US" dirty="0"/>
              <a:t>(</a:t>
            </a:r>
            <a:r>
              <a:rPr lang="en-US" dirty="0" err="1"/>
              <a:t>data.</a:t>
            </a:r>
            <a:r>
              <a:rPr lang="en-US" b="1" dirty="0" err="1">
                <a:solidFill>
                  <a:srgbClr val="660E7A"/>
                </a:solidFill>
              </a:rPr>
              <a:t>balance</a:t>
            </a:r>
            <a:r>
              <a:rPr lang="en-US" dirty="0"/>
              <a:t>) {</a:t>
            </a:r>
            <a:br>
              <a:rPr lang="en-US" dirty="0"/>
            </a:br>
            <a:r>
              <a:rPr lang="en-US" dirty="0"/>
              <a:t>            </a:t>
            </a:r>
            <a:r>
              <a:rPr lang="en-US" dirty="0" err="1">
                <a:solidFill>
                  <a:srgbClr val="458383"/>
                </a:solidFill>
              </a:rPr>
              <a:t>update_statement</a:t>
            </a:r>
            <a:r>
              <a:rPr lang="en-US" dirty="0">
                <a:solidFill>
                  <a:srgbClr val="458383"/>
                </a:solidFill>
              </a:rPr>
              <a:t> </a:t>
            </a:r>
            <a:r>
              <a:rPr lang="en-US" dirty="0"/>
              <a:t>= </a:t>
            </a:r>
            <a:r>
              <a:rPr lang="en-US" dirty="0" err="1">
                <a:solidFill>
                  <a:srgbClr val="458383"/>
                </a:solidFill>
              </a:rPr>
              <a:t>update_statement</a:t>
            </a:r>
            <a:r>
              <a:rPr lang="en-US" dirty="0">
                <a:solidFill>
                  <a:srgbClr val="458383"/>
                </a:solidFill>
              </a:rPr>
              <a:t> </a:t>
            </a:r>
            <a:r>
              <a:rPr lang="en-US" dirty="0"/>
              <a:t>+ </a:t>
            </a:r>
            <a:r>
              <a:rPr lang="en-US" b="1" dirty="0">
                <a:solidFill>
                  <a:srgbClr val="008000"/>
                </a:solidFill>
              </a:rPr>
              <a:t>"SET balance=" </a:t>
            </a:r>
            <a:r>
              <a:rPr lang="en-US" dirty="0"/>
              <a:t>+ </a:t>
            </a:r>
            <a:r>
              <a:rPr lang="en-US" dirty="0" err="1"/>
              <a:t>data.</a:t>
            </a:r>
            <a:r>
              <a:rPr lang="en-US" b="1" dirty="0" err="1">
                <a:solidFill>
                  <a:srgbClr val="660E7A"/>
                </a:solidFill>
              </a:rPr>
              <a:t>balance</a:t>
            </a:r>
            <a:r>
              <a:rPr lang="en-US" dirty="0"/>
              <a:t>;</a:t>
            </a:r>
            <a:br>
              <a:rPr lang="en-US" dirty="0"/>
            </a:br>
            <a:r>
              <a:rPr lang="en-US" dirty="0"/>
              <a:t>            </a:t>
            </a:r>
            <a:r>
              <a:rPr lang="en-US" b="1" dirty="0">
                <a:solidFill>
                  <a:srgbClr val="000080"/>
                </a:solidFill>
              </a:rPr>
              <a:t>if </a:t>
            </a:r>
            <a:r>
              <a:rPr lang="en-US" dirty="0"/>
              <a:t>(</a:t>
            </a:r>
            <a:r>
              <a:rPr lang="en-US" dirty="0" err="1"/>
              <a:t>data.customer_id</a:t>
            </a:r>
            <a:r>
              <a:rPr lang="en-US" dirty="0"/>
              <a:t>) {</a:t>
            </a:r>
            <a:br>
              <a:rPr lang="en-US" dirty="0"/>
            </a:br>
            <a:r>
              <a:rPr lang="en-US" dirty="0"/>
              <a:t>                </a:t>
            </a:r>
            <a:r>
              <a:rPr lang="en-US" dirty="0" err="1">
                <a:solidFill>
                  <a:srgbClr val="458383"/>
                </a:solidFill>
              </a:rPr>
              <a:t>update_statement</a:t>
            </a:r>
            <a:r>
              <a:rPr lang="en-US" dirty="0">
                <a:solidFill>
                  <a:srgbClr val="458383"/>
                </a:solidFill>
              </a:rPr>
              <a:t> </a:t>
            </a:r>
            <a:r>
              <a:rPr lang="en-US" dirty="0"/>
              <a:t>= </a:t>
            </a:r>
            <a:r>
              <a:rPr lang="en-US" dirty="0" err="1">
                <a:solidFill>
                  <a:srgbClr val="458383"/>
                </a:solidFill>
              </a:rPr>
              <a:t>update_statement</a:t>
            </a:r>
            <a:r>
              <a:rPr lang="en-US" dirty="0">
                <a:solidFill>
                  <a:srgbClr val="458383"/>
                </a:solidFill>
              </a:rPr>
              <a:t> </a:t>
            </a:r>
            <a:r>
              <a:rPr lang="en-US" dirty="0"/>
              <a:t>+ </a:t>
            </a:r>
            <a:r>
              <a:rPr lang="en-US" b="1" dirty="0">
                <a:solidFill>
                  <a:srgbClr val="008000"/>
                </a:solidFill>
              </a:rPr>
              <a:t>", </a:t>
            </a:r>
            <a:r>
              <a:rPr lang="en-US" b="1" dirty="0" err="1">
                <a:solidFill>
                  <a:srgbClr val="008000"/>
                </a:solidFill>
              </a:rPr>
              <a:t>customer_id</a:t>
            </a:r>
            <a:r>
              <a:rPr lang="en-US" b="1" dirty="0">
                <a:solidFill>
                  <a:srgbClr val="008000"/>
                </a:solidFill>
              </a:rPr>
              <a:t>=" </a:t>
            </a:r>
            <a:r>
              <a:rPr lang="en-US" dirty="0"/>
              <a:t>+ </a:t>
            </a:r>
            <a:r>
              <a:rPr lang="en-US" dirty="0" err="1"/>
              <a:t>data.customer_id</a:t>
            </a:r>
            <a:r>
              <a:rPr lang="en-US" dirty="0"/>
              <a:t>;</a:t>
            </a:r>
            <a:br>
              <a:rPr lang="en-US" dirty="0"/>
            </a:br>
            <a:r>
              <a:rPr lang="en-US" dirty="0"/>
              <a:t>            }</a:t>
            </a:r>
            <a:br>
              <a:rPr lang="en-US" dirty="0"/>
            </a:br>
            <a:r>
              <a:rPr lang="en-US" dirty="0"/>
              <a:t>        }</a:t>
            </a:r>
            <a:br>
              <a:rPr lang="en-US" dirty="0"/>
            </a:br>
            <a:r>
              <a:rPr lang="en-US" dirty="0"/>
              <a:t>        </a:t>
            </a:r>
            <a:r>
              <a:rPr lang="en-US" b="1" dirty="0">
                <a:solidFill>
                  <a:srgbClr val="000080"/>
                </a:solidFill>
              </a:rPr>
              <a:t>else </a:t>
            </a:r>
            <a:r>
              <a:rPr lang="en-US" dirty="0"/>
              <a:t>{</a:t>
            </a:r>
            <a:br>
              <a:rPr lang="en-US" dirty="0"/>
            </a:br>
            <a:r>
              <a:rPr lang="en-US" dirty="0"/>
              <a:t>            </a:t>
            </a:r>
            <a:r>
              <a:rPr lang="en-US" b="1" dirty="0">
                <a:solidFill>
                  <a:srgbClr val="000080"/>
                </a:solidFill>
              </a:rPr>
              <a:t>if </a:t>
            </a:r>
            <a:r>
              <a:rPr lang="en-US" dirty="0"/>
              <a:t>(</a:t>
            </a:r>
            <a:r>
              <a:rPr lang="en-US" dirty="0" err="1"/>
              <a:t>data.customer_id</a:t>
            </a:r>
            <a:r>
              <a:rPr lang="en-US" dirty="0"/>
              <a:t>) {</a:t>
            </a:r>
            <a:br>
              <a:rPr lang="en-US" dirty="0"/>
            </a:br>
            <a:r>
              <a:rPr lang="en-US" dirty="0"/>
              <a:t>                </a:t>
            </a:r>
            <a:r>
              <a:rPr lang="en-US" dirty="0" err="1">
                <a:solidFill>
                  <a:srgbClr val="458383"/>
                </a:solidFill>
              </a:rPr>
              <a:t>update_statement</a:t>
            </a:r>
            <a:r>
              <a:rPr lang="en-US" dirty="0">
                <a:solidFill>
                  <a:srgbClr val="458383"/>
                </a:solidFill>
              </a:rPr>
              <a:t> </a:t>
            </a:r>
            <a:r>
              <a:rPr lang="en-US" dirty="0"/>
              <a:t>= </a:t>
            </a:r>
            <a:r>
              <a:rPr lang="en-US" dirty="0" err="1">
                <a:solidFill>
                  <a:srgbClr val="458383"/>
                </a:solidFill>
              </a:rPr>
              <a:t>update_statement</a:t>
            </a:r>
            <a:r>
              <a:rPr lang="en-US" dirty="0">
                <a:solidFill>
                  <a:srgbClr val="458383"/>
                </a:solidFill>
              </a:rPr>
              <a:t> </a:t>
            </a:r>
            <a:r>
              <a:rPr lang="en-US" dirty="0"/>
              <a:t>+ </a:t>
            </a:r>
            <a:r>
              <a:rPr lang="en-US" b="1" dirty="0">
                <a:solidFill>
                  <a:srgbClr val="008000"/>
                </a:solidFill>
              </a:rPr>
              <a:t>"SET </a:t>
            </a:r>
            <a:r>
              <a:rPr lang="en-US" b="1" dirty="0" err="1">
                <a:solidFill>
                  <a:srgbClr val="008000"/>
                </a:solidFill>
              </a:rPr>
              <a:t>customer_id</a:t>
            </a:r>
            <a:r>
              <a:rPr lang="en-US" b="1" dirty="0">
                <a:solidFill>
                  <a:srgbClr val="008000"/>
                </a:solidFill>
              </a:rPr>
              <a:t>=" </a:t>
            </a:r>
            <a:r>
              <a:rPr lang="en-US" dirty="0"/>
              <a:t>+ </a:t>
            </a:r>
            <a:r>
              <a:rPr lang="en-US" dirty="0" err="1"/>
              <a:t>data.customer_id</a:t>
            </a:r>
            <a:r>
              <a:rPr lang="en-US" dirty="0"/>
              <a:t>;</a:t>
            </a:r>
            <a:br>
              <a:rPr lang="en-US" dirty="0"/>
            </a:br>
            <a:r>
              <a:rPr lang="en-US" dirty="0"/>
              <a:t>            }</a:t>
            </a:r>
            <a:br>
              <a:rPr lang="en-US" dirty="0"/>
            </a:br>
            <a:r>
              <a:rPr lang="en-US" dirty="0"/>
              <a:t>            </a:t>
            </a:r>
            <a:r>
              <a:rPr lang="en-US" b="1" dirty="0">
                <a:solidFill>
                  <a:srgbClr val="000080"/>
                </a:solidFill>
              </a:rPr>
              <a:t>else </a:t>
            </a:r>
            <a:r>
              <a:rPr lang="en-US" dirty="0"/>
              <a:t>{</a:t>
            </a:r>
            <a:br>
              <a:rPr lang="en-US" dirty="0"/>
            </a:br>
            <a:r>
              <a:rPr lang="en-US" dirty="0"/>
              <a:t>                </a:t>
            </a:r>
            <a:r>
              <a:rPr lang="en-US" dirty="0" err="1">
                <a:solidFill>
                  <a:srgbClr val="458383"/>
                </a:solidFill>
              </a:rPr>
              <a:t>logging</a:t>
            </a:r>
            <a:r>
              <a:rPr lang="en-US" dirty="0" err="1"/>
              <a:t>.</a:t>
            </a:r>
            <a:r>
              <a:rPr lang="en-US" i="1" dirty="0" err="1"/>
              <a:t>debug_message</a:t>
            </a:r>
            <a:r>
              <a:rPr lang="en-US" dirty="0"/>
              <a:t>(</a:t>
            </a:r>
            <a:r>
              <a:rPr lang="en-US" b="1" dirty="0">
                <a:solidFill>
                  <a:srgbClr val="008000"/>
                </a:solidFill>
              </a:rPr>
              <a:t>"</a:t>
            </a:r>
            <a:r>
              <a:rPr lang="en-US" b="1" dirty="0" err="1">
                <a:solidFill>
                  <a:srgbClr val="008000"/>
                </a:solidFill>
              </a:rPr>
              <a:t>account_do.update_account_by_id</a:t>
            </a:r>
            <a:r>
              <a:rPr lang="en-US" b="1" dirty="0">
                <a:solidFill>
                  <a:srgbClr val="008000"/>
                </a:solidFill>
              </a:rPr>
              <a:t>: ERROR. Nothing specified"</a:t>
            </a:r>
            <a:r>
              <a:rPr lang="en-US" dirty="0"/>
              <a:t>);</a:t>
            </a:r>
            <a:br>
              <a:rPr lang="en-US" dirty="0"/>
            </a:br>
            <a:r>
              <a:rPr lang="en-US" dirty="0"/>
              <a:t>                reject(</a:t>
            </a:r>
            <a:r>
              <a:rPr lang="en-US" b="1" dirty="0">
                <a:solidFill>
                  <a:srgbClr val="008000"/>
                </a:solidFill>
              </a:rPr>
              <a:t>"Nothing to update"</a:t>
            </a:r>
            <a:r>
              <a:rPr lang="en-US" dirty="0"/>
              <a:t>);</a:t>
            </a:r>
            <a:br>
              <a:rPr lang="en-US" dirty="0"/>
            </a:br>
            <a:r>
              <a:rPr lang="en-US" dirty="0"/>
              <a:t>                </a:t>
            </a:r>
            <a:r>
              <a:rPr lang="en-US" b="1" dirty="0">
                <a:solidFill>
                  <a:srgbClr val="000080"/>
                </a:solidFill>
              </a:rPr>
              <a:t>return</a:t>
            </a:r>
            <a:r>
              <a:rPr lang="en-US" dirty="0"/>
              <a:t>;</a:t>
            </a:r>
            <a:br>
              <a:rPr lang="en-US" dirty="0"/>
            </a:br>
            <a:r>
              <a:rPr lang="en-US" dirty="0"/>
              <a:t>            }</a:t>
            </a:r>
            <a:br>
              <a:rPr lang="en-US" dirty="0"/>
            </a:br>
            <a:r>
              <a:rPr lang="en-US" dirty="0"/>
              <a:t>        }</a:t>
            </a:r>
            <a:br>
              <a:rPr lang="en-US" dirty="0"/>
            </a:br>
            <a:r>
              <a:rPr lang="en-US" dirty="0"/>
              <a:t/>
            </a:r>
            <a:br>
              <a:rPr lang="en-US" dirty="0"/>
            </a:br>
            <a:r>
              <a:rPr lang="en-US" dirty="0"/>
              <a:t>        </a:t>
            </a:r>
            <a:r>
              <a:rPr lang="en-US" dirty="0" err="1">
                <a:solidFill>
                  <a:srgbClr val="458383"/>
                </a:solidFill>
              </a:rPr>
              <a:t>update_statement</a:t>
            </a:r>
            <a:r>
              <a:rPr lang="en-US" dirty="0">
                <a:solidFill>
                  <a:srgbClr val="458383"/>
                </a:solidFill>
              </a:rPr>
              <a:t> </a:t>
            </a:r>
            <a:r>
              <a:rPr lang="en-US" dirty="0"/>
              <a:t>= </a:t>
            </a:r>
            <a:r>
              <a:rPr lang="en-US" dirty="0" err="1">
                <a:solidFill>
                  <a:srgbClr val="458383"/>
                </a:solidFill>
              </a:rPr>
              <a:t>update_statement</a:t>
            </a:r>
            <a:r>
              <a:rPr lang="en-US" dirty="0">
                <a:solidFill>
                  <a:srgbClr val="458383"/>
                </a:solidFill>
              </a:rPr>
              <a:t> </a:t>
            </a:r>
            <a:r>
              <a:rPr lang="en-US" dirty="0"/>
              <a:t>+ </a:t>
            </a:r>
            <a:r>
              <a:rPr lang="en-US" b="1" dirty="0">
                <a:solidFill>
                  <a:srgbClr val="008000"/>
                </a:solidFill>
              </a:rPr>
              <a:t>" WHERE </a:t>
            </a:r>
            <a:r>
              <a:rPr lang="en-US" b="1" dirty="0" err="1">
                <a:solidFill>
                  <a:srgbClr val="008000"/>
                </a:solidFill>
              </a:rPr>
              <a:t>account_id</a:t>
            </a:r>
            <a:r>
              <a:rPr lang="en-US" b="1" dirty="0">
                <a:solidFill>
                  <a:srgbClr val="008000"/>
                </a:solidFill>
              </a:rPr>
              <a:t>=" </a:t>
            </a:r>
            <a:r>
              <a:rPr lang="en-US" dirty="0"/>
              <a:t>+ id + </a:t>
            </a:r>
            <a:r>
              <a:rPr lang="en-US" b="1" dirty="0">
                <a:solidFill>
                  <a:srgbClr val="008000"/>
                </a:solidFill>
              </a:rPr>
              <a:t>";"</a:t>
            </a:r>
            <a:r>
              <a:rPr lang="en-US" dirty="0"/>
              <a:t>;</a:t>
            </a:r>
            <a:br>
              <a:rPr lang="en-US" dirty="0"/>
            </a:br>
            <a:r>
              <a:rPr lang="en-US" dirty="0"/>
              <a:t/>
            </a:r>
            <a:br>
              <a:rPr lang="en-US" dirty="0"/>
            </a:br>
            <a:r>
              <a:rPr lang="en-US" dirty="0"/>
              <a:t>        </a:t>
            </a:r>
            <a:r>
              <a:rPr lang="en-US" dirty="0" err="1">
                <a:solidFill>
                  <a:srgbClr val="458383"/>
                </a:solidFill>
              </a:rPr>
              <a:t>dbcon</a:t>
            </a:r>
            <a:r>
              <a:rPr lang="en-US" dirty="0" err="1"/>
              <a:t>.</a:t>
            </a:r>
            <a:r>
              <a:rPr lang="en-US" dirty="0" err="1">
                <a:solidFill>
                  <a:srgbClr val="7A7A43"/>
                </a:solidFill>
              </a:rPr>
              <a:t>execute_query</a:t>
            </a:r>
            <a:r>
              <a:rPr lang="en-US" dirty="0"/>
              <a:t>(</a:t>
            </a:r>
            <a:r>
              <a:rPr lang="en-US" dirty="0" err="1">
                <a:solidFill>
                  <a:srgbClr val="458383"/>
                </a:solidFill>
              </a:rPr>
              <a:t>update_statement</a:t>
            </a:r>
            <a:r>
              <a:rPr lang="en-US" dirty="0" err="1"/>
              <a:t>,</a:t>
            </a:r>
            <a:r>
              <a:rPr lang="en-US" b="1" dirty="0" err="1">
                <a:solidFill>
                  <a:srgbClr val="000080"/>
                </a:solidFill>
              </a:rPr>
              <a:t>null</a:t>
            </a:r>
            <a:r>
              <a:rPr lang="en-US" dirty="0"/>
              <a:t>).then(</a:t>
            </a:r>
            <a:br>
              <a:rPr lang="en-US" dirty="0"/>
            </a:br>
            <a:r>
              <a:rPr lang="en-US" dirty="0"/>
              <a:t>            </a:t>
            </a:r>
            <a:r>
              <a:rPr lang="en-US" b="1" dirty="0">
                <a:solidFill>
                  <a:srgbClr val="000080"/>
                </a:solidFill>
              </a:rPr>
              <a:t>function</a:t>
            </a:r>
            <a:r>
              <a:rPr lang="en-US" dirty="0"/>
              <a:t>(result) {</a:t>
            </a:r>
            <a:br>
              <a:rPr lang="en-US" dirty="0"/>
            </a:br>
            <a:r>
              <a:rPr lang="en-US" dirty="0"/>
              <a:t>                </a:t>
            </a:r>
            <a:r>
              <a:rPr lang="en-US" dirty="0" err="1">
                <a:solidFill>
                  <a:srgbClr val="458383"/>
                </a:solidFill>
              </a:rPr>
              <a:t>logging</a:t>
            </a:r>
            <a:r>
              <a:rPr lang="en-US" dirty="0" err="1"/>
              <a:t>.</a:t>
            </a:r>
            <a:r>
              <a:rPr lang="en-US" i="1" dirty="0" err="1"/>
              <a:t>debug_message</a:t>
            </a:r>
            <a:r>
              <a:rPr lang="en-US" dirty="0"/>
              <a:t>(</a:t>
            </a:r>
            <a:r>
              <a:rPr lang="en-US" b="1" dirty="0">
                <a:solidFill>
                  <a:srgbClr val="008000"/>
                </a:solidFill>
              </a:rPr>
              <a:t>"</a:t>
            </a:r>
            <a:r>
              <a:rPr lang="en-US" b="1" dirty="0" err="1">
                <a:solidFill>
                  <a:srgbClr val="008000"/>
                </a:solidFill>
              </a:rPr>
              <a:t>account_do.update_account_by_id</a:t>
            </a:r>
            <a:r>
              <a:rPr lang="en-US" b="1" dirty="0">
                <a:solidFill>
                  <a:srgbClr val="008000"/>
                </a:solidFill>
              </a:rPr>
              <a:t>: Result = "</a:t>
            </a:r>
            <a:r>
              <a:rPr lang="en-US" dirty="0"/>
              <a:t>, result[</a:t>
            </a:r>
            <a:r>
              <a:rPr lang="en-US" dirty="0">
                <a:solidFill>
                  <a:srgbClr val="0000FF"/>
                </a:solidFill>
              </a:rPr>
              <a:t>0</a:t>
            </a:r>
            <a:r>
              <a:rPr lang="en-US" dirty="0"/>
              <a:t>]);</a:t>
            </a:r>
            <a:br>
              <a:rPr lang="en-US" dirty="0"/>
            </a:br>
            <a:r>
              <a:rPr lang="en-US" dirty="0"/>
              <a:t>                resolve(result);</a:t>
            </a:r>
            <a:br>
              <a:rPr lang="en-US" dirty="0"/>
            </a:br>
            <a:r>
              <a:rPr lang="en-US" dirty="0"/>
              <a:t>            },</a:t>
            </a:r>
            <a:br>
              <a:rPr lang="en-US" dirty="0"/>
            </a:br>
            <a:r>
              <a:rPr lang="en-US" dirty="0"/>
              <a:t>            </a:t>
            </a:r>
            <a:r>
              <a:rPr lang="en-US" b="1" dirty="0">
                <a:solidFill>
                  <a:srgbClr val="000080"/>
                </a:solidFill>
              </a:rPr>
              <a:t>function</a:t>
            </a:r>
            <a:r>
              <a:rPr lang="en-US" dirty="0"/>
              <a:t>(error) {</a:t>
            </a:r>
            <a:br>
              <a:rPr lang="en-US" dirty="0"/>
            </a:br>
            <a:r>
              <a:rPr lang="en-US" dirty="0"/>
              <a:t>                </a:t>
            </a:r>
            <a:r>
              <a:rPr lang="en-US" dirty="0" err="1">
                <a:solidFill>
                  <a:srgbClr val="458383"/>
                </a:solidFill>
              </a:rPr>
              <a:t>logging</a:t>
            </a:r>
            <a:r>
              <a:rPr lang="en-US" dirty="0" err="1"/>
              <a:t>.</a:t>
            </a:r>
            <a:r>
              <a:rPr lang="en-US" i="1" dirty="0" err="1"/>
              <a:t>error_message</a:t>
            </a:r>
            <a:r>
              <a:rPr lang="en-US" dirty="0"/>
              <a:t>(</a:t>
            </a:r>
            <a:r>
              <a:rPr lang="en-US" b="1" dirty="0">
                <a:solidFill>
                  <a:srgbClr val="008000"/>
                </a:solidFill>
              </a:rPr>
              <a:t>"</a:t>
            </a:r>
            <a:r>
              <a:rPr lang="en-US" b="1" dirty="0" err="1">
                <a:solidFill>
                  <a:srgbClr val="008000"/>
                </a:solidFill>
              </a:rPr>
              <a:t>account_do.update_account_by_id</a:t>
            </a:r>
            <a:r>
              <a:rPr lang="en-US" b="1" dirty="0">
                <a:solidFill>
                  <a:srgbClr val="008000"/>
                </a:solidFill>
              </a:rPr>
              <a:t>: ERROR = "</a:t>
            </a:r>
            <a:r>
              <a:rPr lang="en-US" dirty="0"/>
              <a:t>, error);</a:t>
            </a:r>
            <a:br>
              <a:rPr lang="en-US" dirty="0"/>
            </a:br>
            <a:r>
              <a:rPr lang="en-US" dirty="0"/>
              <a:t>                resolve(result);</a:t>
            </a:r>
            <a:br>
              <a:rPr lang="en-US" dirty="0"/>
            </a:br>
            <a:r>
              <a:rPr lang="en-US" dirty="0"/>
              <a:t>            }</a:t>
            </a:r>
            <a:br>
              <a:rPr lang="en-US" dirty="0"/>
            </a:br>
            <a:r>
              <a:rPr lang="en-US" dirty="0"/>
              <a:t>        )</a:t>
            </a:r>
            <a:br>
              <a:rPr lang="en-US" dirty="0"/>
            </a:br>
            <a:r>
              <a:rPr lang="en-US" dirty="0"/>
              <a:t>    </a:t>
            </a:r>
            <a:r>
              <a:rPr lang="en-US" dirty="0" smtClean="0"/>
              <a:t>});</a:t>
            </a:r>
            <a:r>
              <a:rPr lang="en-US" dirty="0"/>
              <a:t/>
            </a:r>
            <a:br>
              <a:rPr lang="en-US" dirty="0"/>
            </a:br>
            <a:r>
              <a:rPr lang="en-US" dirty="0"/>
              <a:t>};</a:t>
            </a:r>
          </a:p>
        </p:txBody>
      </p:sp>
    </p:spTree>
    <p:extLst>
      <p:ext uri="{BB962C8B-B14F-4D97-AF65-F5344CB8AC3E}">
        <p14:creationId xmlns:p14="http://schemas.microsoft.com/office/powerpoint/2010/main" val="1104274197"/>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21-Nov: </a:t>
            </a:r>
          </a:p>
          <a:p>
            <a:pPr lvl="1"/>
            <a:r>
              <a:rPr lang="en-US" dirty="0" smtClean="0"/>
              <a:t>Transactions (I), Database applications (I)</a:t>
            </a:r>
          </a:p>
          <a:p>
            <a:pPr lvl="1"/>
            <a:r>
              <a:rPr lang="en-US" dirty="0" smtClean="0"/>
              <a:t>Written HW 4 published, extra credit 2 published.</a:t>
            </a:r>
          </a:p>
          <a:p>
            <a:r>
              <a:rPr lang="en-US" dirty="0" smtClean="0"/>
              <a:t>23-Nov: No class; Thanksgiving</a:t>
            </a:r>
          </a:p>
          <a:p>
            <a:r>
              <a:rPr lang="en-US" dirty="0" smtClean="0"/>
              <a:t>28-Nov: Transactions (II), Database applications (II)</a:t>
            </a:r>
          </a:p>
          <a:p>
            <a:r>
              <a:rPr lang="en-US" dirty="0" smtClean="0"/>
              <a:t>30-Nov:</a:t>
            </a:r>
          </a:p>
          <a:p>
            <a:pPr lvl="1"/>
            <a:r>
              <a:rPr lang="en-US" dirty="0" smtClean="0"/>
              <a:t>CAP Theorem, NoSQL DB (I), Neo4J</a:t>
            </a:r>
          </a:p>
          <a:p>
            <a:pPr lvl="1"/>
            <a:r>
              <a:rPr lang="en-US" dirty="0" smtClean="0"/>
              <a:t>HW 4 due, HW 5 assigned, Extra credit 2 due</a:t>
            </a:r>
          </a:p>
          <a:p>
            <a:r>
              <a:rPr lang="en-US" dirty="0" smtClean="0"/>
              <a:t>05-Dec:</a:t>
            </a:r>
          </a:p>
          <a:p>
            <a:pPr lvl="1"/>
            <a:r>
              <a:rPr lang="en-US" dirty="0" smtClean="0"/>
              <a:t>Final exam published</a:t>
            </a:r>
          </a:p>
          <a:p>
            <a:pPr lvl="1"/>
            <a:r>
              <a:rPr lang="en-US" dirty="0" smtClean="0"/>
              <a:t>No SQL DB (II), </a:t>
            </a:r>
            <a:r>
              <a:rPr lang="en-US" dirty="0" err="1" smtClean="0"/>
              <a:t>Redis</a:t>
            </a:r>
            <a:endParaRPr lang="en-US" dirty="0" smtClean="0"/>
          </a:p>
          <a:p>
            <a:r>
              <a:rPr lang="en-US" dirty="0" smtClean="0"/>
              <a:t>07-Dec: Review, final exam Q&amp;A</a:t>
            </a:r>
          </a:p>
          <a:p>
            <a:r>
              <a:rPr lang="en-US" dirty="0" smtClean="0"/>
              <a:t>11-Dec: HW 5 due</a:t>
            </a:r>
          </a:p>
          <a:p>
            <a:r>
              <a:rPr lang="en-US" dirty="0" smtClean="0"/>
              <a:t>19-Dec 12:00:00:</a:t>
            </a:r>
          </a:p>
          <a:p>
            <a:pPr lvl="1"/>
            <a:r>
              <a:rPr lang="en-US" dirty="0" smtClean="0"/>
              <a:t>Final exam due and submitted on </a:t>
            </a:r>
            <a:r>
              <a:rPr lang="en-US" dirty="0" err="1" smtClean="0"/>
              <a:t>CourseWorks</a:t>
            </a:r>
            <a:endParaRPr lang="en-US" dirty="0" smtClean="0"/>
          </a:p>
          <a:p>
            <a:pPr lvl="1"/>
            <a:r>
              <a:rPr lang="en-US" dirty="0" smtClean="0"/>
              <a:t>No late/grace days or extensions.</a:t>
            </a:r>
            <a:endParaRPr lang="en-US" dirty="0"/>
          </a:p>
        </p:txBody>
      </p:sp>
    </p:spTree>
    <p:extLst>
      <p:ext uri="{BB962C8B-B14F-4D97-AF65-F5344CB8AC3E}">
        <p14:creationId xmlns:p14="http://schemas.microsoft.com/office/powerpoint/2010/main" val="115081820"/>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3" name="Picture 2"/>
          <p:cNvPicPr>
            <a:picLocks noChangeAspect="1"/>
          </p:cNvPicPr>
          <p:nvPr/>
        </p:nvPicPr>
        <p:blipFill>
          <a:blip r:embed="rId2"/>
          <a:stretch>
            <a:fillRect/>
          </a:stretch>
        </p:blipFill>
        <p:spPr>
          <a:xfrm>
            <a:off x="784545" y="583970"/>
            <a:ext cx="6716961" cy="4126760"/>
          </a:xfrm>
          <a:prstGeom prst="rect">
            <a:avLst/>
          </a:prstGeom>
        </p:spPr>
      </p:pic>
    </p:spTree>
    <p:extLst>
      <p:ext uri="{BB962C8B-B14F-4D97-AF65-F5344CB8AC3E}">
        <p14:creationId xmlns:p14="http://schemas.microsoft.com/office/powerpoint/2010/main" val="161191518"/>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Consider</a:t>
            </a:r>
            <a:br>
              <a:rPr lang="en-US" dirty="0" smtClean="0"/>
            </a:br>
            <a:r>
              <a:rPr lang="en-US" dirty="0" smtClean="0"/>
              <a:t>Transfer</a:t>
            </a:r>
            <a:endParaRPr lang="en-US" dirty="0"/>
          </a:p>
        </p:txBody>
      </p:sp>
    </p:spTree>
    <p:extLst>
      <p:ext uri="{BB962C8B-B14F-4D97-AF65-F5344CB8AC3E}">
        <p14:creationId xmlns:p14="http://schemas.microsoft.com/office/powerpoint/2010/main" val="699754058"/>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84006" y="110704"/>
            <a:ext cx="4336482" cy="4519949"/>
          </a:xfrm>
          <a:prstGeom prst="rect">
            <a:avLst/>
          </a:prstGeom>
        </p:spPr>
      </p:pic>
      <p:sp>
        <p:nvSpPr>
          <p:cNvPr id="2" name="Title 1"/>
          <p:cNvSpPr>
            <a:spLocks noGrp="1"/>
          </p:cNvSpPr>
          <p:nvPr>
            <p:ph type="title"/>
          </p:nvPr>
        </p:nvSpPr>
        <p:spPr/>
        <p:txBody>
          <a:bodyPr/>
          <a:lstStyle/>
          <a:p>
            <a:r>
              <a:rPr lang="en-US" dirty="0" smtClean="0"/>
              <a:t>Transfer Funds</a:t>
            </a:r>
            <a:endParaRPr lang="en-US" dirty="0"/>
          </a:p>
        </p:txBody>
      </p:sp>
      <p:sp>
        <p:nvSpPr>
          <p:cNvPr id="3" name="Content Placeholder 2"/>
          <p:cNvSpPr>
            <a:spLocks noGrp="1"/>
          </p:cNvSpPr>
          <p:nvPr>
            <p:ph sz="half" idx="1"/>
          </p:nvPr>
        </p:nvSpPr>
        <p:spPr>
          <a:xfrm>
            <a:off x="209405" y="732917"/>
            <a:ext cx="4453337" cy="3897736"/>
          </a:xfrm>
        </p:spPr>
        <p:txBody>
          <a:bodyPr>
            <a:normAutofit lnSpcReduction="10000"/>
          </a:bodyPr>
          <a:lstStyle/>
          <a:p>
            <a:pPr>
              <a:lnSpc>
                <a:spcPct val="110000"/>
              </a:lnSpc>
              <a:spcBef>
                <a:spcPts val="0"/>
              </a:spcBef>
              <a:spcAft>
                <a:spcPts val="300"/>
              </a:spcAft>
            </a:pPr>
            <a:r>
              <a:rPr lang="en-US" dirty="0" smtClean="0"/>
              <a:t>Transfer $50 from</a:t>
            </a:r>
          </a:p>
          <a:p>
            <a:pPr lvl="1">
              <a:lnSpc>
                <a:spcPct val="110000"/>
              </a:lnSpc>
              <a:spcBef>
                <a:spcPts val="0"/>
              </a:spcBef>
              <a:spcAft>
                <a:spcPts val="300"/>
              </a:spcAft>
            </a:pPr>
            <a:r>
              <a:rPr lang="en-US" dirty="0" err="1"/>
              <a:t>a</a:t>
            </a:r>
            <a:r>
              <a:rPr lang="en-US" dirty="0" err="1" smtClean="0"/>
              <a:t>ccount_id</a:t>
            </a:r>
            <a:r>
              <a:rPr lang="en-US" dirty="0" smtClean="0"/>
              <a:t>=111 to</a:t>
            </a:r>
          </a:p>
          <a:p>
            <a:pPr lvl="1">
              <a:lnSpc>
                <a:spcPct val="110000"/>
              </a:lnSpc>
              <a:spcBef>
                <a:spcPts val="0"/>
              </a:spcBef>
              <a:spcAft>
                <a:spcPts val="300"/>
              </a:spcAft>
            </a:pPr>
            <a:r>
              <a:rPr lang="en-US" dirty="0" err="1"/>
              <a:t>a</a:t>
            </a:r>
            <a:r>
              <a:rPr lang="en-US" dirty="0" err="1" smtClean="0"/>
              <a:t>ccount_id</a:t>
            </a:r>
            <a:r>
              <a:rPr lang="en-US" dirty="0" smtClean="0"/>
              <a:t>=123</a:t>
            </a:r>
          </a:p>
          <a:p>
            <a:pPr>
              <a:lnSpc>
                <a:spcPct val="110000"/>
              </a:lnSpc>
              <a:spcBef>
                <a:spcPts val="0"/>
              </a:spcBef>
              <a:spcAft>
                <a:spcPts val="300"/>
              </a:spcAft>
            </a:pPr>
            <a:r>
              <a:rPr lang="en-US" dirty="0" smtClean="0"/>
              <a:t>Requires 3 SQL statements</a:t>
            </a:r>
          </a:p>
          <a:p>
            <a:pPr lvl="1">
              <a:lnSpc>
                <a:spcPct val="110000"/>
              </a:lnSpc>
              <a:spcBef>
                <a:spcPts val="0"/>
              </a:spcBef>
              <a:spcAft>
                <a:spcPts val="300"/>
              </a:spcAft>
            </a:pPr>
            <a:r>
              <a:rPr lang="en-US" dirty="0" smtClean="0"/>
              <a:t>SELECT from 111 to make sure there is more than $50.</a:t>
            </a:r>
          </a:p>
          <a:p>
            <a:pPr lvl="1">
              <a:lnSpc>
                <a:spcPct val="110000"/>
              </a:lnSpc>
              <a:spcBef>
                <a:spcPts val="0"/>
              </a:spcBef>
              <a:spcAft>
                <a:spcPts val="300"/>
              </a:spcAft>
            </a:pPr>
            <a:r>
              <a:rPr lang="en-US" dirty="0" smtClean="0"/>
              <a:t>UPDATE </a:t>
            </a:r>
            <a:r>
              <a:rPr lang="en-US" dirty="0" err="1" smtClean="0"/>
              <a:t>account_id</a:t>
            </a:r>
            <a:r>
              <a:rPr lang="en-US" dirty="0" smtClean="0"/>
              <a:t>=111</a:t>
            </a:r>
          </a:p>
          <a:p>
            <a:pPr lvl="1">
              <a:lnSpc>
                <a:spcPct val="110000"/>
              </a:lnSpc>
              <a:spcBef>
                <a:spcPts val="0"/>
              </a:spcBef>
              <a:spcAft>
                <a:spcPts val="300"/>
              </a:spcAft>
            </a:pPr>
            <a:r>
              <a:rPr lang="en-US" dirty="0" smtClean="0"/>
              <a:t>UPDATE </a:t>
            </a:r>
            <a:r>
              <a:rPr lang="en-US" dirty="0" err="1" smtClean="0"/>
              <a:t>account_id</a:t>
            </a:r>
            <a:r>
              <a:rPr lang="en-US" dirty="0" smtClean="0"/>
              <a:t>=123</a:t>
            </a:r>
          </a:p>
          <a:p>
            <a:pPr>
              <a:lnSpc>
                <a:spcPct val="110000"/>
              </a:lnSpc>
              <a:spcBef>
                <a:spcPts val="0"/>
              </a:spcBef>
              <a:spcAft>
                <a:spcPts val="300"/>
              </a:spcAft>
            </a:pPr>
            <a:r>
              <a:rPr lang="en-US" dirty="0" smtClean="0"/>
              <a:t>There are some interesting scenarios</a:t>
            </a:r>
          </a:p>
          <a:p>
            <a:pPr lvl="1">
              <a:lnSpc>
                <a:spcPct val="110000"/>
              </a:lnSpc>
              <a:spcBef>
                <a:spcPts val="0"/>
              </a:spcBef>
              <a:spcAft>
                <a:spcPts val="300"/>
              </a:spcAft>
            </a:pPr>
            <a:r>
              <a:rPr lang="en-US" dirty="0" smtClean="0">
                <a:solidFill>
                  <a:srgbClr val="7030A0"/>
                </a:solidFill>
              </a:rPr>
              <a:t>Two different programs read the balance ($51) and decide removing $50 is OK.</a:t>
            </a:r>
          </a:p>
          <a:p>
            <a:pPr lvl="1">
              <a:lnSpc>
                <a:spcPct val="110000"/>
              </a:lnSpc>
              <a:spcBef>
                <a:spcPts val="0"/>
              </a:spcBef>
              <a:spcAft>
                <a:spcPts val="300"/>
              </a:spcAft>
            </a:pPr>
            <a:r>
              <a:rPr lang="en-US" dirty="0" smtClean="0">
                <a:solidFill>
                  <a:srgbClr val="FF0000"/>
                </a:solidFill>
              </a:rPr>
              <a:t>Something fails (client, server, network) after a program debits one account and before crediting the second account.</a:t>
            </a:r>
            <a:endParaRPr lang="en-US" dirty="0">
              <a:solidFill>
                <a:srgbClr val="FF0000"/>
              </a:solidFill>
            </a:endParaRPr>
          </a:p>
        </p:txBody>
      </p:sp>
      <p:sp>
        <p:nvSpPr>
          <p:cNvPr id="6" name="Rounded Rectangle 5"/>
          <p:cNvSpPr/>
          <p:nvPr/>
        </p:nvSpPr>
        <p:spPr>
          <a:xfrm>
            <a:off x="4591018" y="2924684"/>
            <a:ext cx="3929826" cy="167525"/>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Some failure happens</a:t>
            </a:r>
            <a:endParaRPr lang="en-US" sz="1100" dirty="0" smtClean="0">
              <a:solidFill>
                <a:srgbClr val="444444"/>
              </a:solidFill>
              <a:latin typeface="+mn-lt"/>
            </a:endParaRPr>
          </a:p>
        </p:txBody>
      </p:sp>
      <p:sp>
        <p:nvSpPr>
          <p:cNvPr id="7" name="Rounded Rectangle 6"/>
          <p:cNvSpPr/>
          <p:nvPr/>
        </p:nvSpPr>
        <p:spPr>
          <a:xfrm>
            <a:off x="4591018" y="2203153"/>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Multiple readers</a:t>
            </a:r>
            <a:endParaRPr lang="en-US" sz="1100" dirty="0" smtClean="0">
              <a:solidFill>
                <a:srgbClr val="444444"/>
              </a:solidFill>
              <a:latin typeface="+mn-lt"/>
            </a:endParaRPr>
          </a:p>
        </p:txBody>
      </p:sp>
    </p:spTree>
    <p:extLst>
      <p:ext uri="{BB962C8B-B14F-4D97-AF65-F5344CB8AC3E}">
        <p14:creationId xmlns:p14="http://schemas.microsoft.com/office/powerpoint/2010/main" val="1109064641"/>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sz="half" idx="1"/>
          </p:nvPr>
        </p:nvSpPr>
        <p:spPr>
          <a:xfrm>
            <a:off x="457199" y="865538"/>
            <a:ext cx="5217665" cy="3873985"/>
          </a:xfrm>
        </p:spPr>
        <p:txBody>
          <a:bodyPr>
            <a:normAutofit fontScale="92500" lnSpcReduction="10000"/>
          </a:bodyPr>
          <a:lstStyle/>
          <a:p>
            <a:pPr>
              <a:lnSpc>
                <a:spcPct val="110000"/>
              </a:lnSpc>
              <a:spcBef>
                <a:spcPts val="0"/>
              </a:spcBef>
              <a:spcAft>
                <a:spcPts val="200"/>
              </a:spcAft>
            </a:pPr>
            <a:r>
              <a:rPr lang="en-US" dirty="0" smtClean="0"/>
              <a:t>Database Management Systems introduce two additional operations</a:t>
            </a:r>
          </a:p>
          <a:p>
            <a:pPr lvl="1">
              <a:lnSpc>
                <a:spcPct val="110000"/>
              </a:lnSpc>
              <a:spcBef>
                <a:spcPts val="0"/>
              </a:spcBef>
              <a:spcAft>
                <a:spcPts val="200"/>
              </a:spcAft>
            </a:pPr>
            <a:r>
              <a:rPr lang="en-US" dirty="0" smtClean="0"/>
              <a:t>BEGIN TRANSACTION</a:t>
            </a:r>
          </a:p>
          <a:p>
            <a:pPr lvl="1">
              <a:lnSpc>
                <a:spcPct val="110000"/>
              </a:lnSpc>
              <a:spcBef>
                <a:spcPts val="0"/>
              </a:spcBef>
              <a:spcAft>
                <a:spcPts val="200"/>
              </a:spcAft>
            </a:pPr>
            <a:r>
              <a:rPr lang="en-US" dirty="0" smtClean="0"/>
              <a:t>COMMIT/ABORT TRANSACTION</a:t>
            </a:r>
          </a:p>
          <a:p>
            <a:pPr>
              <a:lnSpc>
                <a:spcPct val="110000"/>
              </a:lnSpc>
              <a:spcBef>
                <a:spcPts val="0"/>
              </a:spcBef>
              <a:spcAft>
                <a:spcPts val="200"/>
              </a:spcAft>
            </a:pPr>
            <a:r>
              <a:rPr lang="en-US" dirty="0" smtClean="0"/>
              <a:t>Transactions are</a:t>
            </a:r>
          </a:p>
          <a:p>
            <a:pPr lvl="1">
              <a:lnSpc>
                <a:spcPct val="110000"/>
              </a:lnSpc>
              <a:spcBef>
                <a:spcPts val="0"/>
              </a:spcBef>
              <a:spcAft>
                <a:spcPts val="200"/>
              </a:spcAft>
            </a:pPr>
            <a:r>
              <a:rPr lang="en-US" i="1" dirty="0" smtClean="0"/>
              <a:t>Atomic: </a:t>
            </a:r>
            <a:r>
              <a:rPr lang="en-US" dirty="0" smtClean="0"/>
              <a:t>All updates happen or none happen.</a:t>
            </a:r>
          </a:p>
          <a:p>
            <a:pPr lvl="1">
              <a:lnSpc>
                <a:spcPct val="110000"/>
              </a:lnSpc>
              <a:spcBef>
                <a:spcPts val="0"/>
              </a:spcBef>
              <a:spcAft>
                <a:spcPts val="200"/>
              </a:spcAft>
            </a:pPr>
            <a:r>
              <a:rPr lang="en-US" i="1" dirty="0" smtClean="0"/>
              <a:t>Consistent: </a:t>
            </a:r>
            <a:r>
              <a:rPr lang="en-US" dirty="0"/>
              <a:t>E</a:t>
            </a:r>
            <a:r>
              <a:rPr lang="en-US" dirty="0" smtClean="0"/>
              <a:t>nsures </a:t>
            </a:r>
            <a:r>
              <a:rPr lang="en-US" dirty="0"/>
              <a:t>that any transaction will bring the database from one valid state to another</a:t>
            </a:r>
            <a:r>
              <a:rPr lang="en-US" dirty="0" smtClean="0"/>
              <a:t>.</a:t>
            </a:r>
          </a:p>
          <a:p>
            <a:pPr lvl="1">
              <a:lnSpc>
                <a:spcPct val="110000"/>
              </a:lnSpc>
              <a:spcBef>
                <a:spcPts val="0"/>
              </a:spcBef>
              <a:spcAft>
                <a:spcPts val="200"/>
              </a:spcAft>
            </a:pPr>
            <a:r>
              <a:rPr lang="en-US" i="1" dirty="0" smtClean="0"/>
              <a:t>Isolation: </a:t>
            </a:r>
            <a:r>
              <a:rPr lang="en-US" dirty="0"/>
              <a:t>E</a:t>
            </a:r>
            <a:r>
              <a:rPr lang="en-US" dirty="0" smtClean="0"/>
              <a:t>nsures </a:t>
            </a:r>
            <a:r>
              <a:rPr lang="en-US" dirty="0"/>
              <a:t>that the concurrent execution of transactions results in a system state that would be obtained if transactions were executed sequentially, i.e., one after the other</a:t>
            </a:r>
            <a:r>
              <a:rPr lang="en-US" dirty="0" smtClean="0"/>
              <a:t>.</a:t>
            </a:r>
          </a:p>
          <a:p>
            <a:pPr lvl="1">
              <a:lnSpc>
                <a:spcPct val="110000"/>
              </a:lnSpc>
              <a:spcBef>
                <a:spcPts val="0"/>
              </a:spcBef>
              <a:spcAft>
                <a:spcPts val="200"/>
              </a:spcAft>
            </a:pPr>
            <a:r>
              <a:rPr lang="en-US" i="1" dirty="0" smtClean="0"/>
              <a:t>Durable: </a:t>
            </a:r>
            <a:r>
              <a:rPr lang="en-US" dirty="0"/>
              <a:t>The durability property ensures that once a transaction has been committed, it will remain so, even in the event of power loss, crashes, or errors</a:t>
            </a:r>
            <a:endParaRPr lang="en-US" dirty="0" smtClean="0"/>
          </a:p>
          <a:p>
            <a:pPr lvl="1">
              <a:lnSpc>
                <a:spcPct val="110000"/>
              </a:lnSpc>
              <a:spcBef>
                <a:spcPts val="0"/>
              </a:spcBef>
              <a:spcAft>
                <a:spcPts val="200"/>
              </a:spcAft>
            </a:pPr>
            <a:endParaRPr lang="en-US" dirty="0"/>
          </a:p>
        </p:txBody>
      </p:sp>
      <p:pic>
        <p:nvPicPr>
          <p:cNvPr id="4" name="Picture 3"/>
          <p:cNvPicPr>
            <a:picLocks noChangeAspect="1"/>
          </p:cNvPicPr>
          <p:nvPr/>
        </p:nvPicPr>
        <p:blipFill>
          <a:blip r:embed="rId2"/>
          <a:stretch>
            <a:fillRect/>
          </a:stretch>
        </p:blipFill>
        <p:spPr>
          <a:xfrm>
            <a:off x="5601279" y="196172"/>
            <a:ext cx="3104571" cy="4431525"/>
          </a:xfrm>
          <a:prstGeom prst="rect">
            <a:avLst/>
          </a:prstGeom>
        </p:spPr>
      </p:pic>
    </p:spTree>
    <p:extLst>
      <p:ext uri="{BB962C8B-B14F-4D97-AF65-F5344CB8AC3E}">
        <p14:creationId xmlns:p14="http://schemas.microsoft.com/office/powerpoint/2010/main" val="193344797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76928" y="186829"/>
            <a:ext cx="7860350" cy="4454884"/>
          </a:xfrm>
          <a:prstGeom prst="rect">
            <a:avLst/>
          </a:prstGeom>
        </p:spPr>
      </p:pic>
      <p:sp>
        <p:nvSpPr>
          <p:cNvPr id="4" name="TextBox 3"/>
          <p:cNvSpPr txBox="1"/>
          <p:nvPr/>
        </p:nvSpPr>
        <p:spPr>
          <a:xfrm>
            <a:off x="6666046" y="6980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847</a:t>
            </a:r>
          </a:p>
        </p:txBody>
      </p:sp>
    </p:spTree>
    <p:extLst>
      <p:ext uri="{BB962C8B-B14F-4D97-AF65-F5344CB8AC3E}">
        <p14:creationId xmlns:p14="http://schemas.microsoft.com/office/powerpoint/2010/main" val="1861483408"/>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p:spPr>
        <p:txBody>
          <a:bodyPr/>
          <a:lstStyle/>
          <a:p>
            <a:r>
              <a:rPr lang="en-US" altLang="en-US"/>
              <a:t>Atomicity of Transactions</a:t>
            </a:r>
          </a:p>
        </p:txBody>
      </p:sp>
      <p:sp>
        <p:nvSpPr>
          <p:cNvPr id="9219" name="Rectangle 3"/>
          <p:cNvSpPr>
            <a:spLocks noGrp="1" noChangeArrowheads="1"/>
          </p:cNvSpPr>
          <p:nvPr>
            <p:ph type="body" idx="1"/>
          </p:nvPr>
        </p:nvSpPr>
        <p:spPr>
          <a:xfrm>
            <a:off x="460690" y="1200150"/>
            <a:ext cx="7483160" cy="3657600"/>
          </a:xfrm>
          <a:noFill/>
          <a:ln/>
        </p:spPr>
        <p:txBody>
          <a:bodyPr/>
          <a:lstStyle/>
          <a:p>
            <a:r>
              <a:rPr lang="en-US" altLang="en-US" dirty="0"/>
              <a:t>A transaction might</a:t>
            </a:r>
            <a:r>
              <a:rPr lang="en-US" altLang="en-US" dirty="0">
                <a:solidFill>
                  <a:schemeClr val="accent2"/>
                </a:solidFill>
              </a:rPr>
              <a:t> </a:t>
            </a:r>
            <a:r>
              <a:rPr lang="en-US" altLang="en-US" i="1" dirty="0">
                <a:solidFill>
                  <a:schemeClr val="accent2"/>
                </a:solidFill>
              </a:rPr>
              <a:t>commit</a:t>
            </a:r>
            <a:r>
              <a:rPr lang="en-US" altLang="en-US" dirty="0">
                <a:solidFill>
                  <a:schemeClr val="accent2"/>
                </a:solidFill>
              </a:rPr>
              <a:t> </a:t>
            </a:r>
            <a:r>
              <a:rPr lang="en-US" altLang="en-US" dirty="0"/>
              <a:t>after completing all its actions, or it could </a:t>
            </a:r>
            <a:r>
              <a:rPr lang="en-US" altLang="en-US" i="1" dirty="0">
                <a:solidFill>
                  <a:schemeClr val="accent2"/>
                </a:solidFill>
              </a:rPr>
              <a:t>abort</a:t>
            </a:r>
            <a:r>
              <a:rPr lang="en-US" altLang="en-US" dirty="0">
                <a:solidFill>
                  <a:schemeClr val="accent2"/>
                </a:solidFill>
              </a:rPr>
              <a:t> </a:t>
            </a:r>
            <a:r>
              <a:rPr lang="en-US" altLang="en-US" dirty="0"/>
              <a:t>(or be aborted by the DBMS) after executing some actions.</a:t>
            </a:r>
          </a:p>
          <a:p>
            <a:r>
              <a:rPr lang="en-US" altLang="en-US" dirty="0"/>
              <a:t>A very important property guaranteed by the DBMS for all transactions is that they are </a:t>
            </a:r>
            <a:r>
              <a:rPr lang="en-US" altLang="en-US" i="1" u="sng" dirty="0">
                <a:solidFill>
                  <a:schemeClr val="accent2"/>
                </a:solidFill>
              </a:rPr>
              <a:t>atomic</a:t>
            </a:r>
            <a:r>
              <a:rPr lang="en-US" altLang="en-US" u="sng" dirty="0">
                <a:solidFill>
                  <a:schemeClr val="accent2"/>
                </a:solidFill>
              </a:rPr>
              <a:t>.</a:t>
            </a:r>
            <a:r>
              <a:rPr lang="en-US" altLang="en-US" dirty="0">
                <a:solidFill>
                  <a:schemeClr val="accent2"/>
                </a:solidFill>
              </a:rPr>
              <a:t>  </a:t>
            </a:r>
            <a:r>
              <a:rPr lang="en-US" altLang="en-US" b="1" i="1" u="sng" dirty="0">
                <a:solidFill>
                  <a:srgbClr val="0070C0"/>
                </a:solidFill>
              </a:rPr>
              <a:t>That is, a user can think of a </a:t>
            </a:r>
            <a:r>
              <a:rPr lang="en-US" altLang="en-US" b="1" i="1" u="sng" dirty="0" err="1">
                <a:solidFill>
                  <a:srgbClr val="0070C0"/>
                </a:solidFill>
              </a:rPr>
              <a:t>Xact</a:t>
            </a:r>
            <a:r>
              <a:rPr lang="en-US" altLang="en-US" b="1" i="1" u="sng" dirty="0">
                <a:solidFill>
                  <a:srgbClr val="0070C0"/>
                </a:solidFill>
              </a:rPr>
              <a:t> as always executing all its actions in one step, or not executing any actions at all</a:t>
            </a:r>
            <a:r>
              <a:rPr lang="en-US" altLang="en-US" b="1" u="sng" dirty="0" smtClean="0"/>
              <a:t>.</a:t>
            </a:r>
          </a:p>
          <a:p>
            <a:r>
              <a:rPr lang="en-US" altLang="en-US" dirty="0" smtClean="0"/>
              <a:t>A core enablement of atomicity and durability is </a:t>
            </a:r>
            <a:r>
              <a:rPr lang="en-US" altLang="en-US" b="1" i="1" u="sng" dirty="0" smtClean="0"/>
              <a:t>logging.</a:t>
            </a:r>
            <a:endParaRPr lang="en-US" altLang="en-US" dirty="0"/>
          </a:p>
        </p:txBody>
      </p:sp>
    </p:spTree>
    <p:extLst>
      <p:ext uri="{BB962C8B-B14F-4D97-AF65-F5344CB8AC3E}">
        <p14:creationId xmlns:p14="http://schemas.microsoft.com/office/powerpoint/2010/main" val="1644460544"/>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t>Query processor</a:t>
            </a:r>
            <a:r>
              <a:rPr lang="en-US" sz="1500" dirty="0" smtClean="0"/>
              <a:t> schedules and executes queries.</a:t>
            </a:r>
          </a:p>
          <a:p>
            <a:pPr>
              <a:lnSpc>
                <a:spcPct val="120000"/>
              </a:lnSpc>
              <a:spcBef>
                <a:spcPts val="0"/>
              </a:spcBef>
              <a:spcAft>
                <a:spcPts val="200"/>
              </a:spcAft>
            </a:pPr>
            <a:r>
              <a:rPr lang="en-US" sz="1500" i="1" dirty="0" smtClean="0"/>
              <a:t>Buffer manager </a:t>
            </a:r>
            <a:r>
              <a:rPr lang="en-US" sz="1500" dirty="0" smtClean="0"/>
              <a:t>controls reading/writing blocks/frames to/from disk.</a:t>
            </a:r>
          </a:p>
          <a:p>
            <a:pPr>
              <a:lnSpc>
                <a:spcPct val="120000"/>
              </a:lnSpc>
              <a:spcBef>
                <a:spcPts val="0"/>
              </a:spcBef>
              <a:spcAft>
                <a:spcPts val="200"/>
              </a:spcAft>
            </a:pPr>
            <a:r>
              <a:rPr lang="en-US" sz="1500" i="1" dirty="0" smtClean="0"/>
              <a:t>Log manager </a:t>
            </a:r>
            <a:r>
              <a:rPr lang="en-US" sz="1500" dirty="0" smtClean="0"/>
              <a:t>journals/records events to disk (log), e.g.</a:t>
            </a:r>
          </a:p>
          <a:p>
            <a:pPr lvl="1">
              <a:lnSpc>
                <a:spcPct val="120000"/>
              </a:lnSpc>
              <a:spcBef>
                <a:spcPts val="0"/>
              </a:spcBef>
              <a:spcAft>
                <a:spcPts val="200"/>
              </a:spcAft>
            </a:pPr>
            <a:r>
              <a:rPr lang="en-US" sz="1400" dirty="0"/>
              <a:t>T</a:t>
            </a:r>
            <a:r>
              <a:rPr lang="en-US" sz="1400" dirty="0" smtClean="0"/>
              <a:t>ransaction start/commit/abort</a:t>
            </a:r>
          </a:p>
          <a:p>
            <a:pPr lvl="1">
              <a:lnSpc>
                <a:spcPct val="120000"/>
              </a:lnSpc>
              <a:spcBef>
                <a:spcPts val="0"/>
              </a:spcBef>
              <a:spcAft>
                <a:spcPts val="200"/>
              </a:spcAft>
            </a:pPr>
            <a:r>
              <a:rPr lang="en-US" sz="1400" dirty="0" smtClean="0"/>
              <a:t>Transaction update of a block and previous value of data.</a:t>
            </a:r>
          </a:p>
          <a:p>
            <a:pPr>
              <a:lnSpc>
                <a:spcPct val="120000"/>
              </a:lnSpc>
              <a:spcBef>
                <a:spcPts val="0"/>
              </a:spcBef>
              <a:spcAft>
                <a:spcPts val="200"/>
              </a:spcAft>
            </a:pPr>
            <a:r>
              <a:rPr lang="en-US" sz="1500" i="1" dirty="0" smtClean="0"/>
              <a:t>Transaction manager </a:t>
            </a:r>
            <a:r>
              <a:rPr lang="en-US" sz="1500" dirty="0" smtClean="0"/>
              <a:t>coordinates query scheduling, buffer read/write and logging to ensure ACID.</a:t>
            </a:r>
          </a:p>
          <a:p>
            <a:pPr>
              <a:lnSpc>
                <a:spcPct val="120000"/>
              </a:lnSpc>
              <a:spcBef>
                <a:spcPts val="0"/>
              </a:spcBef>
              <a:spcAft>
                <a:spcPts val="200"/>
              </a:spcAft>
            </a:pPr>
            <a:r>
              <a:rPr lang="en-US" sz="1500" i="1" dirty="0" smtClean="0"/>
              <a:t>Recovery manager</a:t>
            </a:r>
            <a:r>
              <a:rPr lang="en-US" sz="1500" dirty="0" smtClean="0"/>
              <a:t> processes log to ensure ACID even after transaction or system failures.</a:t>
            </a:r>
          </a:p>
          <a:p>
            <a:pPr>
              <a:lnSpc>
                <a:spcPct val="120000"/>
              </a:lnSpc>
              <a:spcBef>
                <a:spcPts val="0"/>
              </a:spcBef>
              <a:spcAft>
                <a:spcPts val="200"/>
              </a:spcAft>
            </a:pPr>
            <a:r>
              <a:rPr lang="en-US" sz="1500" i="1" dirty="0" smtClean="0"/>
              <a:t>Log</a:t>
            </a:r>
            <a:r>
              <a:rPr lang="en-US" sz="1500" dirty="0" smtClean="0"/>
              <a:t> is a special type of block file used by the system to optimize performance and ensure ACID.</a:t>
            </a:r>
            <a:endParaRPr lang="en-US" sz="1500" dirty="0"/>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Tree>
    <p:extLst>
      <p:ext uri="{BB962C8B-B14F-4D97-AF65-F5344CB8AC3E}">
        <p14:creationId xmlns:p14="http://schemas.microsoft.com/office/powerpoint/2010/main" val="50318674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br>
              <a:rPr lang="en-US" dirty="0" smtClean="0"/>
            </a:br>
            <a:r>
              <a:rPr lang="en-US" dirty="0" smtClean="0"/>
              <a:t>to</a:t>
            </a:r>
            <a:br>
              <a:rPr lang="en-US" dirty="0" smtClean="0"/>
            </a:br>
            <a:r>
              <a:rPr lang="en-US" dirty="0" smtClean="0"/>
              <a:t>Database</a:t>
            </a:r>
            <a:br>
              <a:rPr lang="en-US" dirty="0" smtClean="0"/>
            </a:br>
            <a:r>
              <a:rPr lang="en-US" dirty="0" smtClean="0"/>
              <a:t>Applications</a:t>
            </a:r>
            <a:endParaRPr lang="en-US" dirty="0"/>
          </a:p>
        </p:txBody>
      </p:sp>
    </p:spTree>
    <p:extLst>
      <p:ext uri="{BB962C8B-B14F-4D97-AF65-F5344CB8AC3E}">
        <p14:creationId xmlns:p14="http://schemas.microsoft.com/office/powerpoint/2010/main" val="69755877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a:t>
            </a:r>
            <a:endParaRPr lang="en-US" dirty="0"/>
          </a:p>
        </p:txBody>
      </p:sp>
      <p:sp>
        <p:nvSpPr>
          <p:cNvPr id="4" name="Rounded Rectangle 3"/>
          <p:cNvSpPr/>
          <p:nvPr/>
        </p:nvSpPr>
        <p:spPr>
          <a:xfrm>
            <a:off x="425902" y="736370"/>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smtClean="0">
                <a:solidFill>
                  <a:schemeClr val="tx2"/>
                </a:solidFill>
                <a:latin typeface="+mn-lt"/>
              </a:rPr>
              <a:t>“Client”</a:t>
            </a:r>
            <a:br>
              <a:rPr lang="en-US" sz="1400" smtClean="0">
                <a:solidFill>
                  <a:schemeClr val="tx2"/>
                </a:solidFill>
                <a:latin typeface="+mn-lt"/>
              </a:rPr>
            </a:br>
            <a:r>
              <a:rPr lang="en-US" sz="1400" smtClean="0">
                <a:solidFill>
                  <a:schemeClr val="tx2"/>
                </a:solidFill>
                <a:latin typeface="+mn-lt"/>
              </a:rPr>
              <a:t>App 1</a:t>
            </a:r>
            <a:endParaRPr lang="en-US" sz="1400" dirty="0" smtClean="0">
              <a:solidFill>
                <a:schemeClr val="tx2"/>
              </a:solidFill>
              <a:latin typeface="+mn-lt"/>
            </a:endParaRPr>
          </a:p>
        </p:txBody>
      </p:sp>
      <p:sp>
        <p:nvSpPr>
          <p:cNvPr id="5" name="Rounded Rectangle 4"/>
          <p:cNvSpPr/>
          <p:nvPr/>
        </p:nvSpPr>
        <p:spPr>
          <a:xfrm>
            <a:off x="425902" y="1611998"/>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“Client”</a:t>
            </a:r>
            <a:br>
              <a:rPr lang="en-US" sz="1400" dirty="0" smtClean="0">
                <a:solidFill>
                  <a:schemeClr val="tx2"/>
                </a:solidFill>
                <a:latin typeface="+mn-lt"/>
              </a:rPr>
            </a:br>
            <a:r>
              <a:rPr lang="en-US" sz="1400" dirty="0" smtClean="0">
                <a:solidFill>
                  <a:schemeClr val="tx2"/>
                </a:solidFill>
                <a:latin typeface="+mn-lt"/>
              </a:rPr>
              <a:t>App 2</a:t>
            </a:r>
          </a:p>
        </p:txBody>
      </p:sp>
      <p:sp>
        <p:nvSpPr>
          <p:cNvPr id="6" name="Rounded Rectangle 5"/>
          <p:cNvSpPr/>
          <p:nvPr/>
        </p:nvSpPr>
        <p:spPr>
          <a:xfrm>
            <a:off x="425902" y="2487626"/>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“Client”</a:t>
            </a:r>
            <a:br>
              <a:rPr lang="en-US" sz="1400" dirty="0" smtClean="0">
                <a:solidFill>
                  <a:schemeClr val="tx2"/>
                </a:solidFill>
                <a:latin typeface="+mn-lt"/>
              </a:rPr>
            </a:br>
            <a:r>
              <a:rPr lang="en-US" sz="1400" dirty="0" smtClean="0">
                <a:solidFill>
                  <a:schemeClr val="tx2"/>
                </a:solidFill>
                <a:latin typeface="+mn-lt"/>
              </a:rPr>
              <a:t>App </a:t>
            </a:r>
            <a:r>
              <a:rPr lang="mr-IN" sz="1400" dirty="0" smtClean="0">
                <a:solidFill>
                  <a:schemeClr val="tx2"/>
                </a:solidFill>
                <a:latin typeface="+mn-lt"/>
              </a:rPr>
              <a:t>…</a:t>
            </a:r>
            <a:endParaRPr lang="en-US" sz="1400" dirty="0" smtClean="0">
              <a:solidFill>
                <a:schemeClr val="tx2"/>
              </a:solidFill>
              <a:latin typeface="+mn-lt"/>
            </a:endParaRPr>
          </a:p>
        </p:txBody>
      </p:sp>
      <p:pic>
        <p:nvPicPr>
          <p:cNvPr id="7" name="Picture 6"/>
          <p:cNvPicPr>
            <a:picLocks noChangeAspect="1"/>
          </p:cNvPicPr>
          <p:nvPr/>
        </p:nvPicPr>
        <p:blipFill>
          <a:blip r:embed="rId2"/>
          <a:stretch>
            <a:fillRect/>
          </a:stretch>
        </p:blipFill>
        <p:spPr>
          <a:xfrm>
            <a:off x="425902" y="3363255"/>
            <a:ext cx="1003159" cy="1003159"/>
          </a:xfrm>
          <a:prstGeom prst="rect">
            <a:avLst/>
          </a:prstGeom>
        </p:spPr>
      </p:pic>
      <p:sp>
        <p:nvSpPr>
          <p:cNvPr id="8" name="Rectangle 7"/>
          <p:cNvSpPr/>
          <p:nvPr/>
        </p:nvSpPr>
        <p:spPr>
          <a:xfrm>
            <a:off x="4565877" y="1611998"/>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Database</a:t>
            </a:r>
          </a:p>
          <a:p>
            <a:pPr algn="ctr">
              <a:lnSpc>
                <a:spcPct val="90000"/>
              </a:lnSpc>
              <a:spcBef>
                <a:spcPts val="600"/>
              </a:spcBef>
              <a:spcAft>
                <a:spcPts val="0"/>
              </a:spcAft>
            </a:pPr>
            <a:r>
              <a:rPr lang="en-US" sz="2000" dirty="0" smtClean="0">
                <a:solidFill>
                  <a:schemeClr val="tx2"/>
                </a:solidFill>
                <a:latin typeface="+mn-lt"/>
              </a:rPr>
              <a:t>Management</a:t>
            </a:r>
          </a:p>
          <a:p>
            <a:pPr algn="ctr">
              <a:lnSpc>
                <a:spcPct val="90000"/>
              </a:lnSpc>
              <a:spcBef>
                <a:spcPts val="600"/>
              </a:spcBef>
              <a:spcAft>
                <a:spcPts val="0"/>
              </a:spcAft>
            </a:pPr>
            <a:r>
              <a:rPr lang="en-US" sz="2000" dirty="0" smtClean="0">
                <a:solidFill>
                  <a:schemeClr val="tx2"/>
                </a:solidFill>
                <a:latin typeface="+mn-lt"/>
              </a:rPr>
              <a:t>System</a:t>
            </a:r>
            <a:endParaRPr lang="en-US" sz="2000" dirty="0">
              <a:solidFill>
                <a:schemeClr val="tx2"/>
              </a:solidFill>
              <a:latin typeface="+mn-lt"/>
            </a:endParaRPr>
          </a:p>
          <a:p>
            <a:pPr algn="ctr">
              <a:lnSpc>
                <a:spcPct val="90000"/>
              </a:lnSpc>
              <a:spcBef>
                <a:spcPts val="600"/>
              </a:spcBef>
              <a:spcAft>
                <a:spcPts val="0"/>
              </a:spcAft>
            </a:pPr>
            <a:r>
              <a:rPr lang="en-US" sz="2000" dirty="0" smtClean="0">
                <a:solidFill>
                  <a:schemeClr val="tx2"/>
                </a:solidFill>
                <a:latin typeface="+mn-lt"/>
              </a:rPr>
              <a:t>(Instance)</a:t>
            </a:r>
          </a:p>
        </p:txBody>
      </p:sp>
      <p:cxnSp>
        <p:nvCxnSpPr>
          <p:cNvPr id="10" name="Straight Arrow Connector 9"/>
          <p:cNvCxnSpPr>
            <a:stCxn id="4" idx="3"/>
          </p:cNvCxnSpPr>
          <p:nvPr/>
        </p:nvCxnSpPr>
        <p:spPr>
          <a:xfrm>
            <a:off x="1526453" y="1041170"/>
            <a:ext cx="3039424" cy="1240557"/>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p:cNvCxnSpPr>
          <p:nvPr/>
        </p:nvCxnSpPr>
        <p:spPr>
          <a:xfrm>
            <a:off x="1526453" y="1916798"/>
            <a:ext cx="3039424" cy="373475"/>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p:cNvCxnSpPr>
          <p:nvPr/>
        </p:nvCxnSpPr>
        <p:spPr>
          <a:xfrm flipV="1">
            <a:off x="1526453" y="2281727"/>
            <a:ext cx="3039424" cy="51069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p:cNvCxnSpPr>
          <p:nvPr/>
        </p:nvCxnSpPr>
        <p:spPr>
          <a:xfrm flipV="1">
            <a:off x="1429061" y="2290273"/>
            <a:ext cx="3136816" cy="157456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1765" y="100239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7030A0"/>
                </a:solidFill>
                <a:latin typeface="+mn-lt"/>
              </a:rPr>
              <a:t>Connection</a:t>
            </a:r>
            <a:endParaRPr lang="en-US" sz="2000" dirty="0" err="1" smtClean="0">
              <a:solidFill>
                <a:srgbClr val="7030A0"/>
              </a:solidFill>
              <a:latin typeface="+mn-lt"/>
            </a:endParaRPr>
          </a:p>
        </p:txBody>
      </p:sp>
      <p:pic>
        <p:nvPicPr>
          <p:cNvPr id="18" name="Picture 17"/>
          <p:cNvPicPr>
            <a:picLocks noChangeAspect="1"/>
          </p:cNvPicPr>
          <p:nvPr/>
        </p:nvPicPr>
        <p:blipFill>
          <a:blip r:embed="rId3"/>
          <a:stretch>
            <a:fillRect/>
          </a:stretch>
        </p:blipFill>
        <p:spPr>
          <a:xfrm>
            <a:off x="1879071" y="1464489"/>
            <a:ext cx="2063326" cy="2046274"/>
          </a:xfrm>
          <a:prstGeom prst="rect">
            <a:avLst/>
          </a:prstGeom>
        </p:spPr>
      </p:pic>
      <p:sp>
        <p:nvSpPr>
          <p:cNvPr id="19" name="TextBox 18"/>
          <p:cNvSpPr txBox="1"/>
          <p:nvPr/>
        </p:nvSpPr>
        <p:spPr>
          <a:xfrm>
            <a:off x="1842528" y="320122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FF0000"/>
                </a:solidFill>
                <a:latin typeface="+mn-lt"/>
              </a:rPr>
              <a:t>DML Statement</a:t>
            </a:r>
            <a:endParaRPr lang="en-US" sz="2000" dirty="0" err="1" smtClean="0">
              <a:solidFill>
                <a:srgbClr val="FF0000"/>
              </a:solidFill>
              <a:latin typeface="+mn-lt"/>
            </a:endParaRPr>
          </a:p>
        </p:txBody>
      </p:sp>
      <p:sp>
        <p:nvSpPr>
          <p:cNvPr id="20" name="TextBox 19"/>
          <p:cNvSpPr txBox="1"/>
          <p:nvPr/>
        </p:nvSpPr>
        <p:spPr>
          <a:xfrm>
            <a:off x="2434421" y="142082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00B050"/>
                </a:solidFill>
                <a:latin typeface="+mn-lt"/>
              </a:rPr>
              <a:t>DDL Statement</a:t>
            </a:r>
            <a:endParaRPr lang="en-US" sz="2000" dirty="0" err="1" smtClean="0">
              <a:solidFill>
                <a:srgbClr val="00B050"/>
              </a:solidFill>
              <a:latin typeface="+mn-lt"/>
            </a:endParaRPr>
          </a:p>
        </p:txBody>
      </p:sp>
      <p:sp>
        <p:nvSpPr>
          <p:cNvPr id="21" name="TextBox 20"/>
          <p:cNvSpPr txBox="1"/>
          <p:nvPr/>
        </p:nvSpPr>
        <p:spPr>
          <a:xfrm>
            <a:off x="4793060" y="387551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FF0000"/>
                </a:solidFill>
                <a:latin typeface="+mn-lt"/>
              </a:rPr>
              <a:t>A </a:t>
            </a:r>
            <a:r>
              <a:rPr lang="en-US" sz="2000" i="1" dirty="0" smtClean="0">
                <a:solidFill>
                  <a:srgbClr val="FF0000"/>
                </a:solidFill>
                <a:latin typeface="+mn-lt"/>
              </a:rPr>
              <a:t>Data Manipulation</a:t>
            </a:r>
            <a:r>
              <a:rPr lang="en-US" sz="2000" dirty="0" smtClean="0">
                <a:solidFill>
                  <a:srgbClr val="FF0000"/>
                </a:solidFill>
                <a:latin typeface="+mn-lt"/>
              </a:rPr>
              <a:t> Statement</a:t>
            </a:r>
            <a:br>
              <a:rPr lang="en-US" sz="2000" dirty="0" smtClean="0">
                <a:solidFill>
                  <a:srgbClr val="FF0000"/>
                </a:solidFill>
                <a:latin typeface="+mn-lt"/>
              </a:rPr>
            </a:br>
            <a:r>
              <a:rPr lang="en-US" sz="2000" dirty="0" smtClean="0">
                <a:solidFill>
                  <a:srgbClr val="FF0000"/>
                </a:solidFill>
                <a:latin typeface="+mn-lt"/>
              </a:rPr>
              <a:t>Creates, Retrieves, Updates or Deletes Data.</a:t>
            </a:r>
          </a:p>
        </p:txBody>
      </p:sp>
      <p:sp>
        <p:nvSpPr>
          <p:cNvPr id="22" name="TextBox 21"/>
          <p:cNvSpPr txBox="1"/>
          <p:nvPr/>
        </p:nvSpPr>
        <p:spPr>
          <a:xfrm>
            <a:off x="5803886" y="335984"/>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solidFill>
                  <a:srgbClr val="00B050"/>
                </a:solidFill>
                <a:latin typeface="+mn-lt"/>
              </a:rPr>
              <a:t>A </a:t>
            </a:r>
            <a:r>
              <a:rPr lang="en-US" sz="2000" i="1" dirty="0" smtClean="0">
                <a:solidFill>
                  <a:srgbClr val="00B050"/>
                </a:solidFill>
                <a:latin typeface="+mn-lt"/>
              </a:rPr>
              <a:t>Data Definition </a:t>
            </a:r>
            <a:r>
              <a:rPr lang="en-US" sz="2000" dirty="0" smtClean="0">
                <a:solidFill>
                  <a:srgbClr val="00B050"/>
                </a:solidFill>
                <a:latin typeface="+mn-lt"/>
              </a:rPr>
              <a:t>Statement</a:t>
            </a:r>
            <a:br>
              <a:rPr lang="en-US" sz="2000" dirty="0" smtClean="0">
                <a:solidFill>
                  <a:srgbClr val="00B050"/>
                </a:solidFill>
                <a:latin typeface="+mn-lt"/>
              </a:rPr>
            </a:br>
            <a:r>
              <a:rPr lang="en-US" sz="2000" dirty="0" smtClean="0">
                <a:solidFill>
                  <a:srgbClr val="00B050"/>
                </a:solidFill>
                <a:latin typeface="+mn-lt"/>
              </a:rPr>
              <a:t>Defines or “Creates” </a:t>
            </a:r>
            <a:r>
              <a:rPr lang="en-US" sz="2000" smtClean="0">
                <a:solidFill>
                  <a:srgbClr val="00B050"/>
                </a:solidFill>
                <a:latin typeface="+mn-lt"/>
              </a:rPr>
              <a:t>a definition/type of data,</a:t>
            </a:r>
            <a:br>
              <a:rPr lang="en-US" sz="2000" smtClean="0">
                <a:solidFill>
                  <a:srgbClr val="00B050"/>
                </a:solidFill>
                <a:latin typeface="+mn-lt"/>
              </a:rPr>
            </a:br>
            <a:r>
              <a:rPr lang="en-US" sz="2000" smtClean="0">
                <a:solidFill>
                  <a:srgbClr val="00B050"/>
                </a:solidFill>
                <a:latin typeface="+mn-lt"/>
              </a:rPr>
              <a:t>which is needed for DML.</a:t>
            </a:r>
            <a:endParaRPr lang="en-US" sz="2000" dirty="0" smtClean="0">
              <a:solidFill>
                <a:srgbClr val="00B050"/>
              </a:solidFill>
              <a:latin typeface="+mn-lt"/>
            </a:endParaRPr>
          </a:p>
        </p:txBody>
      </p:sp>
    </p:spTree>
    <p:extLst>
      <p:ext uri="{BB962C8B-B14F-4D97-AF65-F5344CB8AC3E}">
        <p14:creationId xmlns:p14="http://schemas.microsoft.com/office/powerpoint/2010/main" val="1843651829"/>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553998"/>
          </a:xfrm>
        </p:spPr>
        <p:txBody>
          <a:bodyPr/>
          <a:lstStyle/>
          <a:p>
            <a:r>
              <a:rPr lang="en-US" dirty="0" smtClean="0"/>
              <a:t>One Classification of Database Applications</a:t>
            </a:r>
            <a:r>
              <a:rPr lang="en-US" sz="1200" dirty="0"/>
              <a:t/>
            </a:r>
            <a:br>
              <a:rPr lang="en-US" sz="1200" dirty="0"/>
            </a:br>
            <a:r>
              <a:rPr lang="en-US" sz="1200" dirty="0"/>
              <a:t>(https://</a:t>
            </a:r>
            <a:r>
              <a:rPr lang="en-US" sz="1200" dirty="0" err="1"/>
              <a:t>www.fedena.com</a:t>
            </a:r>
            <a:r>
              <a:rPr lang="en-US" sz="1200" dirty="0"/>
              <a:t>/blog/2015/12/understanding-types-of-database-software-and-their-applications.html)</a:t>
            </a:r>
          </a:p>
        </p:txBody>
      </p:sp>
      <p:sp>
        <p:nvSpPr>
          <p:cNvPr id="3" name="Content Placeholder 2"/>
          <p:cNvSpPr>
            <a:spLocks noGrp="1"/>
          </p:cNvSpPr>
          <p:nvPr>
            <p:ph sz="half" idx="1"/>
          </p:nvPr>
        </p:nvSpPr>
        <p:spPr/>
        <p:txBody>
          <a:bodyPr/>
          <a:lstStyle/>
          <a:p>
            <a:r>
              <a:rPr lang="en-US" dirty="0" smtClean="0"/>
              <a:t>Operational </a:t>
            </a:r>
            <a:r>
              <a:rPr lang="en-US" dirty="0"/>
              <a:t>Database</a:t>
            </a:r>
          </a:p>
          <a:p>
            <a:r>
              <a:rPr lang="en-US" dirty="0"/>
              <a:t>External Database</a:t>
            </a:r>
          </a:p>
          <a:p>
            <a:r>
              <a:rPr lang="en-US" dirty="0"/>
              <a:t>End User Database</a:t>
            </a:r>
          </a:p>
          <a:p>
            <a:r>
              <a:rPr lang="en-US" dirty="0"/>
              <a:t>Distributed Database</a:t>
            </a:r>
          </a:p>
          <a:p>
            <a:r>
              <a:rPr lang="en-US" dirty="0"/>
              <a:t>Data Warehouse Database</a:t>
            </a:r>
          </a:p>
          <a:p>
            <a:r>
              <a:rPr lang="en-US" dirty="0"/>
              <a:t>Analytical Database</a:t>
            </a:r>
          </a:p>
          <a:p>
            <a:r>
              <a:rPr lang="en-US" dirty="0"/>
              <a:t>Hypermedia Database</a:t>
            </a:r>
          </a:p>
          <a:p>
            <a:endParaRPr lang="en-US" dirty="0"/>
          </a:p>
        </p:txBody>
      </p:sp>
    </p:spTree>
    <p:extLst>
      <p:ext uri="{BB962C8B-B14F-4D97-AF65-F5344CB8AC3E}">
        <p14:creationId xmlns:p14="http://schemas.microsoft.com/office/powerpoint/2010/main" val="899354439"/>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553998"/>
          </a:xfrm>
        </p:spPr>
        <p:txBody>
          <a:bodyPr/>
          <a:lstStyle/>
          <a:p>
            <a:r>
              <a:rPr lang="en-US" dirty="0" smtClean="0"/>
              <a:t>Another Classification</a:t>
            </a:r>
            <a:r>
              <a:rPr lang="en-US" sz="1200" dirty="0"/>
              <a:t/>
            </a:r>
            <a:br>
              <a:rPr lang="en-US" sz="1200" dirty="0"/>
            </a:br>
            <a:r>
              <a:rPr lang="en-US" sz="1200" dirty="0"/>
              <a:t>(https://</a:t>
            </a:r>
            <a:r>
              <a:rPr lang="en-US" sz="1200" dirty="0" err="1"/>
              <a:t>www.quickbase.com</a:t>
            </a:r>
            <a:r>
              <a:rPr lang="en-US" sz="1200" dirty="0"/>
              <a:t>/articles/database-software-basics)</a:t>
            </a:r>
          </a:p>
        </p:txBody>
      </p:sp>
      <p:sp>
        <p:nvSpPr>
          <p:cNvPr id="3" name="Content Placeholder 2"/>
          <p:cNvSpPr>
            <a:spLocks noGrp="1"/>
          </p:cNvSpPr>
          <p:nvPr>
            <p:ph sz="half" idx="1"/>
          </p:nvPr>
        </p:nvSpPr>
        <p:spPr/>
        <p:txBody>
          <a:bodyPr>
            <a:normAutofit fontScale="77500" lnSpcReduction="20000"/>
          </a:bodyPr>
          <a:lstStyle/>
          <a:p>
            <a:pPr>
              <a:lnSpc>
                <a:spcPct val="120000"/>
              </a:lnSpc>
              <a:spcBef>
                <a:spcPts val="0"/>
              </a:spcBef>
              <a:spcAft>
                <a:spcPts val="300"/>
              </a:spcAft>
              <a:buFont typeface="Arial" charset="0"/>
              <a:buChar char="•"/>
            </a:pPr>
            <a:r>
              <a:rPr lang="en-US" b="1" dirty="0">
                <a:solidFill>
                  <a:srgbClr val="333333"/>
                </a:solidFill>
                <a:latin typeface="Helvetica Neue" charset="0"/>
              </a:rPr>
              <a:t>Analytical database </a:t>
            </a:r>
            <a:r>
              <a:rPr lang="en-US" dirty="0">
                <a:solidFill>
                  <a:srgbClr val="333333"/>
                </a:solidFill>
                <a:latin typeface="Helvetica Neue" charset="0"/>
              </a:rPr>
              <a:t>software allows the user to pull data from a variety of databases and examine them for the purpose of quantitatively assessing performance (business, departmental, employee, etc.).</a:t>
            </a:r>
          </a:p>
          <a:p>
            <a:pPr>
              <a:lnSpc>
                <a:spcPct val="120000"/>
              </a:lnSpc>
              <a:spcBef>
                <a:spcPts val="0"/>
              </a:spcBef>
              <a:spcAft>
                <a:spcPts val="300"/>
              </a:spcAft>
              <a:buFont typeface="Arial" charset="0"/>
              <a:buChar char="•"/>
            </a:pPr>
            <a:r>
              <a:rPr lang="en-US" b="1" dirty="0">
                <a:solidFill>
                  <a:srgbClr val="333333"/>
                </a:solidFill>
                <a:latin typeface="Helvetica Neue" charset="0"/>
              </a:rPr>
              <a:t>Data warehouse </a:t>
            </a:r>
            <a:r>
              <a:rPr lang="en-US" dirty="0">
                <a:solidFill>
                  <a:srgbClr val="333333"/>
                </a:solidFill>
                <a:latin typeface="Helvetica Neue" charset="0"/>
              </a:rPr>
              <a:t>software allows the user to pull key data from a variety of databases and store it in a central location for the purpose of deriving critical insights and reporting those insights. Data warehousing helps to ensure data integrity by readily identifying inconsistencies.</a:t>
            </a:r>
          </a:p>
          <a:p>
            <a:pPr>
              <a:lnSpc>
                <a:spcPct val="120000"/>
              </a:lnSpc>
              <a:spcBef>
                <a:spcPts val="0"/>
              </a:spcBef>
              <a:spcAft>
                <a:spcPts val="300"/>
              </a:spcAft>
              <a:buFont typeface="Arial" charset="0"/>
              <a:buChar char="•"/>
            </a:pPr>
            <a:r>
              <a:rPr lang="en-US" b="1" dirty="0">
                <a:solidFill>
                  <a:srgbClr val="333333"/>
                </a:solidFill>
                <a:latin typeface="Helvetica Neue" charset="0"/>
              </a:rPr>
              <a:t>Distributed database </a:t>
            </a:r>
            <a:r>
              <a:rPr lang="en-US" dirty="0">
                <a:solidFill>
                  <a:srgbClr val="333333"/>
                </a:solidFill>
                <a:latin typeface="Helvetica Neue" charset="0"/>
              </a:rPr>
              <a:t>software involves a centralized database management system that controls information stored in a variety of locations (including the cloud, a company LAN or a network server). The distributed model is often considered the safest because of its natural data redundancy.</a:t>
            </a:r>
          </a:p>
          <a:p>
            <a:pPr>
              <a:lnSpc>
                <a:spcPct val="120000"/>
              </a:lnSpc>
              <a:spcBef>
                <a:spcPts val="0"/>
              </a:spcBef>
              <a:spcAft>
                <a:spcPts val="300"/>
              </a:spcAft>
              <a:buFont typeface="Arial" charset="0"/>
              <a:buChar char="•"/>
            </a:pPr>
            <a:r>
              <a:rPr lang="en-US" b="1" dirty="0">
                <a:solidFill>
                  <a:srgbClr val="333333"/>
                </a:solidFill>
                <a:latin typeface="Helvetica Neue" charset="0"/>
              </a:rPr>
              <a:t>End user database </a:t>
            </a:r>
            <a:r>
              <a:rPr lang="en-US" dirty="0">
                <a:solidFill>
                  <a:srgbClr val="333333"/>
                </a:solidFill>
                <a:latin typeface="Helvetica Neue" charset="0"/>
              </a:rPr>
              <a:t>software stores information that is used primarily by one person (Microsoft Excel and its </a:t>
            </a:r>
            <a:r>
              <a:rPr lang="en-US" dirty="0">
                <a:solidFill>
                  <a:srgbClr val="428BCA"/>
                </a:solidFill>
                <a:latin typeface="Helvetica Neue" charset="0"/>
                <a:hlinkClick r:id="rId2"/>
              </a:rPr>
              <a:t>spreadsheets</a:t>
            </a:r>
            <a:r>
              <a:rPr lang="en-US" dirty="0">
                <a:solidFill>
                  <a:srgbClr val="333333"/>
                </a:solidFill>
                <a:latin typeface="Helvetica Neue" charset="0"/>
              </a:rPr>
              <a:t> are an example).</a:t>
            </a:r>
          </a:p>
          <a:p>
            <a:pPr>
              <a:lnSpc>
                <a:spcPct val="120000"/>
              </a:lnSpc>
              <a:spcBef>
                <a:spcPts val="0"/>
              </a:spcBef>
              <a:spcAft>
                <a:spcPts val="300"/>
              </a:spcAft>
              <a:buFont typeface="Arial" charset="0"/>
              <a:buChar char="•"/>
            </a:pPr>
            <a:r>
              <a:rPr lang="en-US" b="1" dirty="0">
                <a:solidFill>
                  <a:srgbClr val="333333"/>
                </a:solidFill>
                <a:latin typeface="Helvetica Neue" charset="0"/>
              </a:rPr>
              <a:t>External database </a:t>
            </a:r>
            <a:r>
              <a:rPr lang="en-US" dirty="0">
                <a:solidFill>
                  <a:srgbClr val="333333"/>
                </a:solidFill>
                <a:latin typeface="Helvetica Neue" charset="0"/>
              </a:rPr>
              <a:t>software compiles information that must be accessed by a variety of users, often via the Internet.</a:t>
            </a:r>
          </a:p>
          <a:p>
            <a:pPr>
              <a:lnSpc>
                <a:spcPct val="120000"/>
              </a:lnSpc>
              <a:spcBef>
                <a:spcPts val="0"/>
              </a:spcBef>
              <a:spcAft>
                <a:spcPts val="300"/>
              </a:spcAft>
              <a:buFont typeface="Arial" charset="0"/>
              <a:buChar char="•"/>
            </a:pPr>
            <a:r>
              <a:rPr lang="en-US" b="1" dirty="0">
                <a:solidFill>
                  <a:srgbClr val="333333"/>
                </a:solidFill>
                <a:latin typeface="Helvetica Neue" charset="0"/>
              </a:rPr>
              <a:t>Operational database </a:t>
            </a:r>
            <a:r>
              <a:rPr lang="en-US" dirty="0">
                <a:solidFill>
                  <a:srgbClr val="333333"/>
                </a:solidFill>
                <a:latin typeface="Helvetica Neue" charset="0"/>
              </a:rPr>
              <a:t>software allows the user to modify data in real-time (for purposes such as financial and customer relationship management</a:t>
            </a:r>
            <a:r>
              <a:rPr lang="en-US" dirty="0" smtClean="0">
                <a:solidFill>
                  <a:srgbClr val="333333"/>
                </a:solidFill>
                <a:latin typeface="Helvetica Neue" charset="0"/>
              </a:rPr>
              <a:t>)</a:t>
            </a:r>
            <a:endParaRPr lang="en-US" dirty="0">
              <a:solidFill>
                <a:srgbClr val="333333"/>
              </a:solidFill>
              <a:latin typeface="Helvetica Neue" charset="0"/>
            </a:endParaRPr>
          </a:p>
        </p:txBody>
      </p:sp>
    </p:spTree>
    <p:extLst>
      <p:ext uri="{BB962C8B-B14F-4D97-AF65-F5344CB8AC3E}">
        <p14:creationId xmlns:p14="http://schemas.microsoft.com/office/powerpoint/2010/main" val="859836400"/>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553998"/>
          </a:xfrm>
        </p:spPr>
        <p:txBody>
          <a:bodyPr/>
          <a:lstStyle/>
          <a:p>
            <a:r>
              <a:rPr lang="en-US" dirty="0" smtClean="0"/>
              <a:t>Another Classification</a:t>
            </a:r>
            <a:r>
              <a:rPr lang="en-US" sz="1200" dirty="0"/>
              <a:t/>
            </a:r>
            <a:br>
              <a:rPr lang="en-US" sz="1200" dirty="0"/>
            </a:br>
            <a:r>
              <a:rPr lang="en-US" sz="1200" dirty="0"/>
              <a:t>(https://</a:t>
            </a:r>
            <a:r>
              <a:rPr lang="en-US" sz="1200" dirty="0" err="1"/>
              <a:t>www.quickbase.com</a:t>
            </a:r>
            <a:r>
              <a:rPr lang="en-US" sz="1200" dirty="0"/>
              <a:t>/articles/database-software-basics)</a:t>
            </a:r>
          </a:p>
        </p:txBody>
      </p:sp>
      <p:sp>
        <p:nvSpPr>
          <p:cNvPr id="3" name="Content Placeholder 2"/>
          <p:cNvSpPr>
            <a:spLocks noGrp="1"/>
          </p:cNvSpPr>
          <p:nvPr>
            <p:ph sz="half" idx="1"/>
          </p:nvPr>
        </p:nvSpPr>
        <p:spPr/>
        <p:txBody>
          <a:bodyPr>
            <a:normAutofit fontScale="77500" lnSpcReduction="20000"/>
          </a:bodyPr>
          <a:lstStyle/>
          <a:p>
            <a:pPr>
              <a:lnSpc>
                <a:spcPct val="120000"/>
              </a:lnSpc>
              <a:spcBef>
                <a:spcPts val="0"/>
              </a:spcBef>
              <a:spcAft>
                <a:spcPts val="300"/>
              </a:spcAft>
              <a:buFont typeface="Arial" charset="0"/>
              <a:buChar char="•"/>
            </a:pPr>
            <a:r>
              <a:rPr lang="en-US" b="1" dirty="0">
                <a:solidFill>
                  <a:srgbClr val="333333"/>
                </a:solidFill>
                <a:latin typeface="Helvetica Neue" charset="0"/>
              </a:rPr>
              <a:t>Analytical database </a:t>
            </a:r>
            <a:r>
              <a:rPr lang="en-US" dirty="0">
                <a:solidFill>
                  <a:srgbClr val="333333"/>
                </a:solidFill>
                <a:latin typeface="Helvetica Neue" charset="0"/>
              </a:rPr>
              <a:t>software allows the user to pull data from a variety of databases and examine them for the purpose of quantitatively assessing performance (business, departmental, employee, etc.).</a:t>
            </a:r>
          </a:p>
          <a:p>
            <a:pPr>
              <a:lnSpc>
                <a:spcPct val="120000"/>
              </a:lnSpc>
              <a:spcBef>
                <a:spcPts val="0"/>
              </a:spcBef>
              <a:spcAft>
                <a:spcPts val="300"/>
              </a:spcAft>
              <a:buFont typeface="Arial" charset="0"/>
              <a:buChar char="•"/>
            </a:pPr>
            <a:r>
              <a:rPr lang="en-US" b="1" dirty="0">
                <a:solidFill>
                  <a:srgbClr val="333333"/>
                </a:solidFill>
                <a:latin typeface="Helvetica Neue" charset="0"/>
              </a:rPr>
              <a:t>Data warehouse </a:t>
            </a:r>
            <a:r>
              <a:rPr lang="en-US" dirty="0">
                <a:solidFill>
                  <a:srgbClr val="333333"/>
                </a:solidFill>
                <a:latin typeface="Helvetica Neue" charset="0"/>
              </a:rPr>
              <a:t>software allows the user to pull key data from a variety of databases and store it in a central location for the purpose of deriving critical insights and reporting those insights. Data warehousing helps to ensure data integrity by readily identifying inconsistencies.</a:t>
            </a:r>
          </a:p>
          <a:p>
            <a:pPr>
              <a:lnSpc>
                <a:spcPct val="120000"/>
              </a:lnSpc>
              <a:spcBef>
                <a:spcPts val="0"/>
              </a:spcBef>
              <a:spcAft>
                <a:spcPts val="300"/>
              </a:spcAft>
              <a:buFont typeface="Arial" charset="0"/>
              <a:buChar char="•"/>
            </a:pPr>
            <a:r>
              <a:rPr lang="en-US" b="1" dirty="0">
                <a:solidFill>
                  <a:srgbClr val="333333"/>
                </a:solidFill>
                <a:latin typeface="Helvetica Neue" charset="0"/>
              </a:rPr>
              <a:t>Distributed database </a:t>
            </a:r>
            <a:r>
              <a:rPr lang="en-US" dirty="0">
                <a:solidFill>
                  <a:srgbClr val="333333"/>
                </a:solidFill>
                <a:latin typeface="Helvetica Neue" charset="0"/>
              </a:rPr>
              <a:t>software involves a centralized database management system that controls information stored in a variety of locations (including the cloud, a company LAN or a network server). The distributed model is often considered the safest because of its natural data redundancy.</a:t>
            </a:r>
          </a:p>
          <a:p>
            <a:pPr>
              <a:lnSpc>
                <a:spcPct val="120000"/>
              </a:lnSpc>
              <a:spcBef>
                <a:spcPts val="0"/>
              </a:spcBef>
              <a:spcAft>
                <a:spcPts val="300"/>
              </a:spcAft>
              <a:buFont typeface="Arial" charset="0"/>
              <a:buChar char="•"/>
            </a:pPr>
            <a:r>
              <a:rPr lang="en-US" b="1" dirty="0">
                <a:solidFill>
                  <a:srgbClr val="333333"/>
                </a:solidFill>
                <a:latin typeface="Helvetica Neue" charset="0"/>
              </a:rPr>
              <a:t>End user database </a:t>
            </a:r>
            <a:r>
              <a:rPr lang="en-US" dirty="0">
                <a:solidFill>
                  <a:srgbClr val="333333"/>
                </a:solidFill>
                <a:latin typeface="Helvetica Neue" charset="0"/>
              </a:rPr>
              <a:t>software stores information that is used primarily by one person (Microsoft Excel and its </a:t>
            </a:r>
            <a:r>
              <a:rPr lang="en-US" dirty="0">
                <a:solidFill>
                  <a:srgbClr val="428BCA"/>
                </a:solidFill>
                <a:latin typeface="Helvetica Neue" charset="0"/>
                <a:hlinkClick r:id="rId2"/>
              </a:rPr>
              <a:t>spreadsheets</a:t>
            </a:r>
            <a:r>
              <a:rPr lang="en-US" dirty="0">
                <a:solidFill>
                  <a:srgbClr val="333333"/>
                </a:solidFill>
                <a:latin typeface="Helvetica Neue" charset="0"/>
              </a:rPr>
              <a:t> are an example).</a:t>
            </a:r>
          </a:p>
          <a:p>
            <a:pPr>
              <a:lnSpc>
                <a:spcPct val="120000"/>
              </a:lnSpc>
              <a:spcBef>
                <a:spcPts val="0"/>
              </a:spcBef>
              <a:spcAft>
                <a:spcPts val="300"/>
              </a:spcAft>
              <a:buFont typeface="Arial" charset="0"/>
              <a:buChar char="•"/>
            </a:pPr>
            <a:r>
              <a:rPr lang="en-US" b="1" dirty="0">
                <a:solidFill>
                  <a:srgbClr val="333333"/>
                </a:solidFill>
                <a:latin typeface="Helvetica Neue" charset="0"/>
              </a:rPr>
              <a:t>External database </a:t>
            </a:r>
            <a:r>
              <a:rPr lang="en-US" dirty="0">
                <a:solidFill>
                  <a:srgbClr val="333333"/>
                </a:solidFill>
                <a:latin typeface="Helvetica Neue" charset="0"/>
              </a:rPr>
              <a:t>software compiles information that must be accessed by a variety of users, often via the Internet.</a:t>
            </a:r>
          </a:p>
          <a:p>
            <a:pPr>
              <a:lnSpc>
                <a:spcPct val="120000"/>
              </a:lnSpc>
              <a:spcBef>
                <a:spcPts val="0"/>
              </a:spcBef>
              <a:spcAft>
                <a:spcPts val="300"/>
              </a:spcAft>
              <a:buFont typeface="Arial" charset="0"/>
              <a:buChar char="•"/>
            </a:pPr>
            <a:r>
              <a:rPr lang="en-US" b="1" dirty="0">
                <a:solidFill>
                  <a:srgbClr val="333333"/>
                </a:solidFill>
                <a:latin typeface="Helvetica Neue" charset="0"/>
              </a:rPr>
              <a:t>Operational database </a:t>
            </a:r>
            <a:r>
              <a:rPr lang="en-US" dirty="0">
                <a:solidFill>
                  <a:srgbClr val="333333"/>
                </a:solidFill>
                <a:latin typeface="Helvetica Neue" charset="0"/>
              </a:rPr>
              <a:t>software allows the user to modify data in real-time (for purposes such as financial and customer relationship management</a:t>
            </a:r>
            <a:r>
              <a:rPr lang="en-US" dirty="0" smtClean="0">
                <a:solidFill>
                  <a:srgbClr val="333333"/>
                </a:solidFill>
                <a:latin typeface="Helvetica Neue" charset="0"/>
              </a:rPr>
              <a:t>)</a:t>
            </a:r>
            <a:endParaRPr lang="en-US" dirty="0">
              <a:solidFill>
                <a:srgbClr val="333333"/>
              </a:solidFill>
              <a:latin typeface="Helvetica Neue" charset="0"/>
            </a:endParaRPr>
          </a:p>
        </p:txBody>
      </p:sp>
      <p:sp>
        <p:nvSpPr>
          <p:cNvPr id="4" name="Rounded Rectangle 3"/>
          <p:cNvSpPr/>
          <p:nvPr/>
        </p:nvSpPr>
        <p:spPr>
          <a:xfrm>
            <a:off x="278606" y="3457575"/>
            <a:ext cx="8515350" cy="1057669"/>
          </a:xfrm>
          <a:prstGeom prst="roundRect">
            <a:avLst/>
          </a:prstGeom>
          <a:solidFill>
            <a:srgbClr val="FF000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ounded Rectangular Callout 4"/>
          <p:cNvSpPr/>
          <p:nvPr/>
        </p:nvSpPr>
        <p:spPr>
          <a:xfrm>
            <a:off x="3521869" y="1471613"/>
            <a:ext cx="4179094" cy="1385887"/>
          </a:xfrm>
          <a:prstGeom prst="wedgeRoundRectCallout">
            <a:avLst>
              <a:gd name="adj1" fmla="val -39295"/>
              <a:gd name="adj2" fmla="val 91881"/>
              <a:gd name="adj3" fmla="val 16667"/>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Initial examples will be </a:t>
            </a:r>
            <a:r>
              <a:rPr lang="en-US" sz="2000" smtClean="0">
                <a:solidFill>
                  <a:schemeClr val="tx2"/>
                </a:solidFill>
                <a:latin typeface="+mn-lt"/>
              </a:rPr>
              <a:t>in these categories.</a:t>
            </a:r>
            <a:endParaRPr lang="en-US" sz="2000" dirty="0" smtClean="0">
              <a:solidFill>
                <a:schemeClr val="tx2"/>
              </a:solidFill>
              <a:latin typeface="+mn-lt"/>
            </a:endParaRPr>
          </a:p>
        </p:txBody>
      </p:sp>
    </p:spTree>
    <p:extLst>
      <p:ext uri="{BB962C8B-B14F-4D97-AF65-F5344CB8AC3E}">
        <p14:creationId xmlns:p14="http://schemas.microsoft.com/office/powerpoint/2010/main" val="1673591703"/>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(Demo)</a:t>
            </a:r>
            <a:endParaRPr lang="en-US" dirty="0"/>
          </a:p>
        </p:txBody>
      </p:sp>
      <p:pic>
        <p:nvPicPr>
          <p:cNvPr id="3" name="Picture 2"/>
          <p:cNvPicPr>
            <a:picLocks noChangeAspect="1"/>
          </p:cNvPicPr>
          <p:nvPr/>
        </p:nvPicPr>
        <p:blipFill>
          <a:blip r:embed="rId2"/>
          <a:stretch>
            <a:fillRect/>
          </a:stretch>
        </p:blipFill>
        <p:spPr>
          <a:xfrm>
            <a:off x="1257300" y="649234"/>
            <a:ext cx="5064244" cy="3972772"/>
          </a:xfrm>
          <a:prstGeom prst="rect">
            <a:avLst/>
          </a:prstGeom>
        </p:spPr>
      </p:pic>
    </p:spTree>
    <p:extLst>
      <p:ext uri="{BB962C8B-B14F-4D97-AF65-F5344CB8AC3E}">
        <p14:creationId xmlns:p14="http://schemas.microsoft.com/office/powerpoint/2010/main" val="1668549043"/>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91F0EB-E811-4D11-8FFB-E2FF892CF812}">
  <ds:schemaRefs>
    <ds:schemaRef ds:uri="http://schemas.microsoft.com/sharepoint/v3/contenttype/forms"/>
  </ds:schemaRefs>
</ds:datastoreItem>
</file>

<file path=customXml/itemProps2.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164315</TotalTime>
  <Words>848</Words>
  <Application>Microsoft Macintosh PowerPoint</Application>
  <PresentationFormat>On-screen Show (16:9)</PresentationFormat>
  <Paragraphs>186</Paragraphs>
  <Slides>36</Slides>
  <Notes>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36</vt:i4>
      </vt:variant>
    </vt:vector>
  </HeadingPairs>
  <TitlesOfParts>
    <vt:vector size="52" baseType="lpstr">
      <vt:lpstr>Arial Black</vt:lpstr>
      <vt:lpstr>Book Antiqua</vt:lpstr>
      <vt:lpstr>Century Schoolbook</vt:lpstr>
      <vt:lpstr>Helvetica Neue</vt:lpstr>
      <vt:lpstr>Monaco</vt:lpstr>
      <vt:lpstr>Museo For Dell</vt:lpstr>
      <vt:lpstr>Museo For Dell 300</vt:lpstr>
      <vt:lpstr>Museo Sans For Dell</vt:lpstr>
      <vt:lpstr>Museo Sans For Dell</vt:lpstr>
      <vt:lpstr>Trebuchet MS</vt:lpstr>
      <vt:lpstr>Wingdings</vt:lpstr>
      <vt:lpstr>Arial</vt:lpstr>
      <vt:lpstr>Dell_16x9_Template</vt:lpstr>
      <vt:lpstr>Dell_16x9_Template_5.10.11</vt:lpstr>
      <vt:lpstr>Dell Template 4x3</vt:lpstr>
      <vt:lpstr>l22</vt:lpstr>
      <vt:lpstr>PowerPoint Presentation</vt:lpstr>
      <vt:lpstr>Comments Questions </vt:lpstr>
      <vt:lpstr>Schedule</vt:lpstr>
      <vt:lpstr>Introduction to Database Applications</vt:lpstr>
      <vt:lpstr>What is happening?</vt:lpstr>
      <vt:lpstr>One Classification of Database Applications (https://www.fedena.com/blog/2015/12/understanding-types-of-database-software-and-their-applications.html)</vt:lpstr>
      <vt:lpstr>Another Classification (https://www.quickbase.com/articles/database-software-basics)</vt:lpstr>
      <vt:lpstr>Another Classification (https://www.quickbase.com/articles/database-software-basics)</vt:lpstr>
      <vt:lpstr>Web Application (Demo)</vt:lpstr>
      <vt:lpstr>Web/Internet Application</vt:lpstr>
      <vt:lpstr>More Complex, but Simple Cloud Example</vt:lpstr>
      <vt:lpstr>Multiple Databases</vt:lpstr>
      <vt:lpstr>Multiple Databases</vt:lpstr>
      <vt:lpstr>Concurrent Execution</vt:lpstr>
      <vt:lpstr>Typical Interaction Operation Choose a Seat</vt:lpstr>
      <vt:lpstr>Typical Interaction Operation Choose a Seat</vt:lpstr>
      <vt:lpstr>Some Terms</vt:lpstr>
      <vt:lpstr>Some Terms</vt:lpstr>
      <vt:lpstr>An Example</vt:lpstr>
      <vt:lpstr>Some Simple Code</vt:lpstr>
      <vt:lpstr>Data</vt:lpstr>
      <vt:lpstr>Execution</vt:lpstr>
      <vt:lpstr>What is happening?</vt:lpstr>
      <vt:lpstr>Some Simple Code: Account Data Object/SVC</vt:lpstr>
      <vt:lpstr>Calling the Data Object/Service</vt:lpstr>
      <vt:lpstr>DB Connection</vt:lpstr>
      <vt:lpstr>Database Connection</vt:lpstr>
      <vt:lpstr>DB Connection ( modified from https://codeforgeek.com/2015/01/nodejs-mysql-tutorial/)</vt:lpstr>
      <vt:lpstr>Update an Account</vt:lpstr>
      <vt:lpstr>Execution</vt:lpstr>
      <vt:lpstr>Consider Transfer</vt:lpstr>
      <vt:lpstr>Transfer Funds</vt:lpstr>
      <vt:lpstr>Transactions</vt:lpstr>
      <vt:lpstr>PowerPoint Presentation</vt:lpstr>
      <vt:lpstr>Atomicity of Transactions</vt:lpstr>
      <vt:lpstr>DBMS ACID Implementation</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2185</cp:revision>
  <cp:lastPrinted>2017-10-23T15:34:57Z</cp:lastPrinted>
  <dcterms:created xsi:type="dcterms:W3CDTF">2013-01-02T09:04:46Z</dcterms:created>
  <dcterms:modified xsi:type="dcterms:W3CDTF">2017-11-21T17:57:06Z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